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392" r:id="rId2"/>
    <p:sldId id="391" r:id="rId3"/>
    <p:sldId id="323" r:id="rId4"/>
    <p:sldId id="393" r:id="rId5"/>
    <p:sldId id="368" r:id="rId6"/>
    <p:sldId id="374" r:id="rId7"/>
    <p:sldId id="388" r:id="rId8"/>
    <p:sldId id="389" r:id="rId9"/>
    <p:sldId id="387" r:id="rId10"/>
    <p:sldId id="386" r:id="rId11"/>
    <p:sldId id="379" r:id="rId12"/>
    <p:sldId id="380" r:id="rId13"/>
    <p:sldId id="390" r:id="rId14"/>
    <p:sldId id="288" r:id="rId15"/>
  </p:sldIdLst>
  <p:sldSz cx="9144000" cy="5143500" type="screen16x9"/>
  <p:notesSz cx="6858000" cy="9144000"/>
  <p:embeddedFontLst>
    <p:embeddedFont>
      <p:font typeface="Barlow Condensed" pitchFamily="2" charset="77"/>
      <p:regular r:id="rId17"/>
      <p:bold r:id="rId18"/>
      <p:italic r:id="rId19"/>
      <p:boldItalic r:id="rId20"/>
    </p:embeddedFont>
    <p:embeddedFont>
      <p:font typeface="Calibri" panose="020F050202020403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9FB3"/>
    <a:srgbClr val="B8CFE6"/>
    <a:srgbClr val="4285F4"/>
    <a:srgbClr val="0C2E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9"/>
  </p:normalViewPr>
  <p:slideViewPr>
    <p:cSldViewPr snapToGrid="0">
      <p:cViewPr varScale="1">
        <p:scale>
          <a:sx n="131" d="100"/>
          <a:sy n="131" d="100"/>
        </p:scale>
        <p:origin x="984" y="184"/>
      </p:cViewPr>
      <p:guideLst>
        <p:guide orient="horz" pos="1620"/>
        <p:guide pos="288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0.png>
</file>

<file path=ppt/media/image11.jpeg>
</file>

<file path=ppt/media/image12.png>
</file>

<file path=ppt/media/image13.png>
</file>

<file path=ppt/media/image15.png>
</file>

<file path=ppt/media/image16.png>
</file>

<file path=ppt/media/image17.png>
</file>

<file path=ppt/media/image18.jpe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2da0b67858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 name="Google Shape;52;g22da0b67858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88304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11</a:t>
            </a:fld>
            <a:endParaRPr lang="en-US"/>
          </a:p>
        </p:txBody>
      </p:sp>
    </p:spTree>
    <p:extLst>
      <p:ext uri="{BB962C8B-B14F-4D97-AF65-F5344CB8AC3E}">
        <p14:creationId xmlns:p14="http://schemas.microsoft.com/office/powerpoint/2010/main" val="231963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12</a:t>
            </a:fld>
            <a:endParaRPr lang="en-US"/>
          </a:p>
        </p:txBody>
      </p:sp>
    </p:spTree>
    <p:extLst>
      <p:ext uri="{BB962C8B-B14F-4D97-AF65-F5344CB8AC3E}">
        <p14:creationId xmlns:p14="http://schemas.microsoft.com/office/powerpoint/2010/main" val="103333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13</a:t>
            </a:fld>
            <a:endParaRPr lang="en-US"/>
          </a:p>
        </p:txBody>
      </p:sp>
    </p:spTree>
    <p:extLst>
      <p:ext uri="{BB962C8B-B14F-4D97-AF65-F5344CB8AC3E}">
        <p14:creationId xmlns:p14="http://schemas.microsoft.com/office/powerpoint/2010/main" val="20030208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22f291ea43f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22f291ea43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This figure represents the steps that are needed to transform information encoded in the DNA into a polypeptide and eventually a functional protein. The starting information is encoded in the genome. A gene encodes, among other things, the transcription start and transcription end. These are the nucleotides from where an RNA copy of the DNA will be generated. UTRs. This is the gene’s transcript + multiple transcripts This copy is the pre-mRNA which is formed by exons and introns. Maturation of the mRNA molecule happens as it is transcribed and involves the splicing (removal) of introns with the concomitant joining of exons, addition of a CAP at the 5’ end and a polyadenylation tail (many As - AAAAAAA) at the 3’end. A processed mRNA will be the template for the translation of the mRNA message into a protein by the ribosome.</a:t>
            </a:r>
            <a:endParaRPr lang="en-GB"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3</a:t>
            </a:fld>
            <a:endParaRPr lang="en-US"/>
          </a:p>
        </p:txBody>
      </p:sp>
    </p:spTree>
    <p:extLst>
      <p:ext uri="{BB962C8B-B14F-4D97-AF65-F5344CB8AC3E}">
        <p14:creationId xmlns:p14="http://schemas.microsoft.com/office/powerpoint/2010/main" val="3270367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This figure represents the steps that are needed to transform information encoded in the DNA into a polypeptide and eventually a functional protein. The starting information is encoded in the genome. A gene encodes, among other things, the transcription start and transcription end. These are the nucleotides from where an RNA copy of the DNA will be generated. UTRs. This is the gene’s transcript + multiple transcripts This copy is the pre-mRNA which is formed by exons and introns. Maturation of the mRNA molecule happens as it is transcribed and involves the splicing (removal) of introns with the concomitant joining of exons, addition of a CAP at the 5’ end and a polyadenylation tail (many As - AAAAAAA) at the 3’end. A processed mRNA will be the template for the translation of the mRNA message into a protein by the ribosome.</a:t>
            </a:r>
            <a:endParaRPr lang="en-GB"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4</a:t>
            </a:fld>
            <a:endParaRPr lang="en-US"/>
          </a:p>
        </p:txBody>
      </p:sp>
    </p:spTree>
    <p:extLst>
      <p:ext uri="{BB962C8B-B14F-4D97-AF65-F5344CB8AC3E}">
        <p14:creationId xmlns:p14="http://schemas.microsoft.com/office/powerpoint/2010/main" val="274881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5</a:t>
            </a:fld>
            <a:endParaRPr lang="en-US"/>
          </a:p>
        </p:txBody>
      </p:sp>
    </p:spTree>
    <p:extLst>
      <p:ext uri="{BB962C8B-B14F-4D97-AF65-F5344CB8AC3E}">
        <p14:creationId xmlns:p14="http://schemas.microsoft.com/office/powerpoint/2010/main" val="706630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endParaRPr lang="en-GB" b="0" i="0" dirty="0">
              <a:solidFill>
                <a:srgbClr val="C9D1D9"/>
              </a:solidFill>
              <a:effectLst/>
              <a:latin typeface="-apple-system"/>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6</a:t>
            </a:fld>
            <a:endParaRPr lang="en-US"/>
          </a:p>
        </p:txBody>
      </p:sp>
    </p:spTree>
    <p:extLst>
      <p:ext uri="{BB962C8B-B14F-4D97-AF65-F5344CB8AC3E}">
        <p14:creationId xmlns:p14="http://schemas.microsoft.com/office/powerpoint/2010/main" val="4222925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endParaRPr lang="en-GB" b="0" i="0" dirty="0">
              <a:solidFill>
                <a:srgbClr val="C9D1D9"/>
              </a:solidFill>
              <a:effectLst/>
              <a:latin typeface="-apple-system"/>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7</a:t>
            </a:fld>
            <a:endParaRPr lang="en-US"/>
          </a:p>
        </p:txBody>
      </p:sp>
    </p:spTree>
    <p:extLst>
      <p:ext uri="{BB962C8B-B14F-4D97-AF65-F5344CB8AC3E}">
        <p14:creationId xmlns:p14="http://schemas.microsoft.com/office/powerpoint/2010/main" val="503192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endParaRPr lang="en-GB" b="0" i="0" dirty="0">
              <a:solidFill>
                <a:srgbClr val="C9D1D9"/>
              </a:solidFill>
              <a:effectLst/>
              <a:latin typeface="-apple-system"/>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8</a:t>
            </a:fld>
            <a:endParaRPr lang="en-US"/>
          </a:p>
        </p:txBody>
      </p:sp>
    </p:spTree>
    <p:extLst>
      <p:ext uri="{BB962C8B-B14F-4D97-AF65-F5344CB8AC3E}">
        <p14:creationId xmlns:p14="http://schemas.microsoft.com/office/powerpoint/2010/main" val="39921405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9</a:t>
            </a:fld>
            <a:endParaRPr lang="en-US"/>
          </a:p>
        </p:txBody>
      </p:sp>
    </p:spTree>
    <p:extLst>
      <p:ext uri="{BB962C8B-B14F-4D97-AF65-F5344CB8AC3E}">
        <p14:creationId xmlns:p14="http://schemas.microsoft.com/office/powerpoint/2010/main" val="2800438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D1D5DB"/>
                </a:solidFill>
                <a:effectLst/>
                <a:latin typeface="Söhne"/>
              </a:rPr>
              <a:t>RNA-</a:t>
            </a:r>
            <a:r>
              <a:rPr lang="en-GB" b="0" i="0" dirty="0" err="1">
                <a:solidFill>
                  <a:srgbClr val="D1D5DB"/>
                </a:solidFill>
                <a:effectLst/>
                <a:latin typeface="Söhne"/>
              </a:rPr>
              <a:t>Seq</a:t>
            </a:r>
            <a:r>
              <a:rPr lang="en-GB" b="0" i="0" dirty="0">
                <a:solidFill>
                  <a:srgbClr val="D1D5DB"/>
                </a:solidFill>
                <a:effectLst/>
                <a:latin typeface="Söhne"/>
              </a:rPr>
              <a:t> is a technique to study gene expression by measuring RNA molecules in a sample. It helps identify which genes are active in a particular condition or tissue.</a:t>
            </a:r>
          </a:p>
          <a:p>
            <a:pPr algn="l"/>
            <a:r>
              <a:rPr lang="en-GB" b="0" i="0" dirty="0">
                <a:solidFill>
                  <a:srgbClr val="D1D5DB"/>
                </a:solidFill>
                <a:effectLst/>
                <a:latin typeface="Söhne"/>
              </a:rPr>
              <a:t>differential gene expression refers to the analysis of RNA-</a:t>
            </a:r>
            <a:r>
              <a:rPr lang="en-GB" b="0" i="0" dirty="0" err="1">
                <a:solidFill>
                  <a:srgbClr val="D1D5DB"/>
                </a:solidFill>
                <a:effectLst/>
                <a:latin typeface="Söhne"/>
              </a:rPr>
              <a:t>Seq</a:t>
            </a:r>
            <a:r>
              <a:rPr lang="en-GB" b="0" i="0" dirty="0">
                <a:solidFill>
                  <a:srgbClr val="D1D5DB"/>
                </a:solidFill>
                <a:effectLst/>
                <a:latin typeface="Söhne"/>
              </a:rPr>
              <a:t> data to identify genes that are differentially expressed between two or more conditions.</a:t>
            </a:r>
            <a:endParaRPr lang="en-GB" b="0" i="0" dirty="0">
              <a:solidFill>
                <a:srgbClr val="C9D1D9"/>
              </a:solidFill>
              <a:effectLst/>
              <a:latin typeface="-apple-system"/>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10</a:t>
            </a:fld>
            <a:endParaRPr lang="en-US"/>
          </a:p>
        </p:txBody>
      </p:sp>
    </p:spTree>
    <p:extLst>
      <p:ext uri="{BB962C8B-B14F-4D97-AF65-F5344CB8AC3E}">
        <p14:creationId xmlns:p14="http://schemas.microsoft.com/office/powerpoint/2010/main" val="3981904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98FE0-AE24-AF49-88E6-4F42159C3F7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024E32B-F55A-144B-ADEA-DACFCCE4690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E0F9E5E-DCA3-AD4F-A9F4-D941869CB58A}"/>
              </a:ext>
            </a:extLst>
          </p:cNvPr>
          <p:cNvSpPr>
            <a:spLocks noGrp="1"/>
          </p:cNvSpPr>
          <p:nvPr>
            <p:ph type="dt" sz="half" idx="10"/>
          </p:nvPr>
        </p:nvSpPr>
        <p:spPr/>
        <p:txBody>
          <a:bodyPr/>
          <a:lstStyle/>
          <a:p>
            <a:fld id="{15112314-D01F-8E40-A268-BCC4C7AF220A}" type="datetimeFigureOut">
              <a:rPr lang="en-US" smtClean="0"/>
              <a:t>5/22/23</a:t>
            </a:fld>
            <a:endParaRPr lang="en-US"/>
          </a:p>
        </p:txBody>
      </p:sp>
      <p:sp>
        <p:nvSpPr>
          <p:cNvPr id="5" name="Footer Placeholder 4">
            <a:extLst>
              <a:ext uri="{FF2B5EF4-FFF2-40B4-BE49-F238E27FC236}">
                <a16:creationId xmlns:a16="http://schemas.microsoft.com/office/drawing/2014/main" id="{B2B92508-2AE7-0A47-B5C4-B0AFD92705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CB5011-5D77-3B4B-AAAC-31DA5E5CB5D1}"/>
              </a:ext>
            </a:extLst>
          </p:cNvPr>
          <p:cNvSpPr>
            <a:spLocks noGrp="1"/>
          </p:cNvSpPr>
          <p:nvPr>
            <p:ph type="sldNum" sz="quarter" idx="12"/>
          </p:nvPr>
        </p:nvSpPr>
        <p:spPr/>
        <p:txBody>
          <a:bodyPr/>
          <a:lstStyle/>
          <a:p>
            <a:fld id="{19086B95-369C-414D-A2D5-3C830D9D7ACB}" type="slidenum">
              <a:rPr lang="en-US" smtClean="0"/>
              <a:t>‹#›</a:t>
            </a:fld>
            <a:endParaRPr lang="en-US"/>
          </a:p>
        </p:txBody>
      </p:sp>
    </p:spTree>
    <p:extLst>
      <p:ext uri="{BB962C8B-B14F-4D97-AF65-F5344CB8AC3E}">
        <p14:creationId xmlns:p14="http://schemas.microsoft.com/office/powerpoint/2010/main" val="3619337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C2E5D"/>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18.jpeg"/><Relationship Id="rId5" Type="http://schemas.openxmlformats.org/officeDocument/2006/relationships/image" Target="../media/image14.emf"/><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4.emf"/><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4.emf"/><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22.png"/><Relationship Id="rId5" Type="http://schemas.openxmlformats.org/officeDocument/2006/relationships/image" Target="../media/image14.emf"/><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4.png"/><Relationship Id="rId7" Type="http://schemas.openxmlformats.org/officeDocument/2006/relationships/image" Target="../media/image25.png"/><Relationship Id="rId12"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5.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3.png"/><Relationship Id="rId4" Type="http://schemas.openxmlformats.org/officeDocument/2006/relationships/image" Target="../media/image7.png"/><Relationship Id="rId9" Type="http://schemas.openxmlformats.org/officeDocument/2006/relationships/image" Target="../media/image27.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11.jpe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14.emf"/><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emf"/><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4.emf"/><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7.png"/><Relationship Id="rId5" Type="http://schemas.openxmlformats.org/officeDocument/2006/relationships/image" Target="../media/image14.emf"/><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4.emf"/><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1EC8B-4950-83B9-1FF1-0579CFBFC75E}"/>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A493FDD9-751E-1A4D-A8AB-4536D902DE48}"/>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233218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9341" y="215395"/>
            <a:ext cx="8744634" cy="415498"/>
          </a:xfrm>
          <a:prstGeom prst="rect">
            <a:avLst/>
          </a:prstGeom>
        </p:spPr>
        <p:txBody>
          <a:bodyPr wrap="square">
            <a:spAutoFit/>
          </a:bodyPr>
          <a:lstStyle/>
          <a:p>
            <a:pPr algn="ctr"/>
            <a:r>
              <a:rPr lang="en-US" sz="2100" dirty="0">
                <a:solidFill>
                  <a:srgbClr val="C3D5E8"/>
                </a:solidFill>
                <a:latin typeface=""/>
              </a:rPr>
              <a:t>Gene Expression Portal</a:t>
            </a:r>
          </a:p>
        </p:txBody>
      </p:sp>
      <p:sp>
        <p:nvSpPr>
          <p:cNvPr id="5" name="TextBox 4">
            <a:extLst>
              <a:ext uri="{FF2B5EF4-FFF2-40B4-BE49-F238E27FC236}">
                <a16:creationId xmlns:a16="http://schemas.microsoft.com/office/drawing/2014/main" id="{D10CCAF9-9607-17F4-4A2D-347B5826BAC0}"/>
              </a:ext>
            </a:extLst>
          </p:cNvPr>
          <p:cNvSpPr txBox="1"/>
          <p:nvPr/>
        </p:nvSpPr>
        <p:spPr>
          <a:xfrm>
            <a:off x="409491" y="992420"/>
            <a:ext cx="8472115" cy="892552"/>
          </a:xfrm>
          <a:prstGeom prst="rect">
            <a:avLst/>
          </a:prstGeom>
          <a:noFill/>
        </p:spPr>
        <p:txBody>
          <a:bodyPr wrap="square">
            <a:spAutoFit/>
          </a:bodyPr>
          <a:lstStyle/>
          <a:p>
            <a:pPr>
              <a:spcAft>
                <a:spcPts val="1200"/>
              </a:spcAft>
            </a:pPr>
            <a:r>
              <a:rPr lang="en-GB" dirty="0" err="1">
                <a:solidFill>
                  <a:srgbClr val="C3D5E8"/>
                </a:solidFill>
                <a:latin typeface=""/>
              </a:rPr>
              <a:t>WormBase</a:t>
            </a:r>
            <a:r>
              <a:rPr lang="en-GB" dirty="0">
                <a:solidFill>
                  <a:srgbClr val="C3D5E8"/>
                </a:solidFill>
                <a:latin typeface=""/>
              </a:rPr>
              <a:t> </a:t>
            </a:r>
            <a:r>
              <a:rPr lang="en-GB" dirty="0" err="1">
                <a:solidFill>
                  <a:srgbClr val="C3D5E8"/>
                </a:solidFill>
                <a:latin typeface=""/>
              </a:rPr>
              <a:t>ParaSite</a:t>
            </a:r>
            <a:r>
              <a:rPr lang="en-GB" dirty="0">
                <a:solidFill>
                  <a:srgbClr val="C3D5E8"/>
                </a:solidFill>
                <a:latin typeface=""/>
              </a:rPr>
              <a:t> has collated </a:t>
            </a:r>
            <a:r>
              <a:rPr lang="en-GB" dirty="0" err="1">
                <a:solidFill>
                  <a:srgbClr val="C3D5E8"/>
                </a:solidFill>
                <a:latin typeface=""/>
              </a:rPr>
              <a:t>RNAseq</a:t>
            </a:r>
            <a:r>
              <a:rPr lang="en-GB" dirty="0">
                <a:solidFill>
                  <a:srgbClr val="C3D5E8"/>
                </a:solidFill>
                <a:latin typeface=""/>
              </a:rPr>
              <a:t> data from publicly available studies and analysed it against our genomes and annotations</a:t>
            </a:r>
          </a:p>
          <a:p>
            <a:pPr marL="285750" indent="-285750">
              <a:buClr>
                <a:schemeClr val="bg1"/>
              </a:buClr>
              <a:buFont typeface="Arial" panose="020B0604020202020204" pitchFamily="34" charset="0"/>
              <a:buChar char="•"/>
            </a:pPr>
            <a:r>
              <a:rPr lang="en-GB" dirty="0">
                <a:solidFill>
                  <a:srgbClr val="C3D5E8"/>
                </a:solidFill>
                <a:latin typeface=""/>
              </a:rPr>
              <a:t>You can look up pre-calculated differentially expressed genes. </a:t>
            </a:r>
          </a:p>
        </p:txBody>
      </p:sp>
      <p:pic>
        <p:nvPicPr>
          <p:cNvPr id="1026" name="Picture 2" descr="16. Differential gene expression analysis — Single-cell best practices">
            <a:extLst>
              <a:ext uri="{FF2B5EF4-FFF2-40B4-BE49-F238E27FC236}">
                <a16:creationId xmlns:a16="http://schemas.microsoft.com/office/drawing/2014/main" id="{04E4D068-7952-D671-B281-4476AC90811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58104" y="2190682"/>
            <a:ext cx="5427107" cy="24516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7885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9341" y="215395"/>
            <a:ext cx="8744634" cy="415498"/>
          </a:xfrm>
          <a:prstGeom prst="rect">
            <a:avLst/>
          </a:prstGeom>
        </p:spPr>
        <p:txBody>
          <a:bodyPr wrap="square">
            <a:spAutoFit/>
          </a:bodyPr>
          <a:lstStyle/>
          <a:p>
            <a:pPr algn="ctr"/>
            <a:r>
              <a:rPr lang="en-US" sz="2100" dirty="0">
                <a:solidFill>
                  <a:srgbClr val="C3D5E8"/>
                </a:solidFill>
                <a:latin typeface=""/>
              </a:rPr>
              <a:t>Gene-set enrichment analysis</a:t>
            </a:r>
          </a:p>
        </p:txBody>
      </p:sp>
      <p:pic>
        <p:nvPicPr>
          <p:cNvPr id="8" name="Picture 7" descr="Background pattern&#10;&#10;Description automatically generated">
            <a:extLst>
              <a:ext uri="{FF2B5EF4-FFF2-40B4-BE49-F238E27FC236}">
                <a16:creationId xmlns:a16="http://schemas.microsoft.com/office/drawing/2014/main" id="{6240D664-653E-9539-73B5-5776FDF85C7C}"/>
              </a:ext>
            </a:extLst>
          </p:cNvPr>
          <p:cNvPicPr>
            <a:picLocks noChangeAspect="1"/>
          </p:cNvPicPr>
          <p:nvPr/>
        </p:nvPicPr>
        <p:blipFill>
          <a:blip r:embed="rId6"/>
          <a:stretch>
            <a:fillRect/>
          </a:stretch>
        </p:blipFill>
        <p:spPr>
          <a:xfrm>
            <a:off x="2067151" y="930975"/>
            <a:ext cx="5009015" cy="3576073"/>
          </a:xfrm>
          <a:prstGeom prst="rect">
            <a:avLst/>
          </a:prstGeom>
        </p:spPr>
      </p:pic>
      <p:sp>
        <p:nvSpPr>
          <p:cNvPr id="9" name="TextBox 8">
            <a:extLst>
              <a:ext uri="{FF2B5EF4-FFF2-40B4-BE49-F238E27FC236}">
                <a16:creationId xmlns:a16="http://schemas.microsoft.com/office/drawing/2014/main" id="{35C03836-C0FE-2BB3-F9B2-3C930DF71406}"/>
              </a:ext>
            </a:extLst>
          </p:cNvPr>
          <p:cNvSpPr txBox="1"/>
          <p:nvPr/>
        </p:nvSpPr>
        <p:spPr>
          <a:xfrm>
            <a:off x="2641033" y="4589031"/>
            <a:ext cx="2887329" cy="253916"/>
          </a:xfrm>
          <a:prstGeom prst="rect">
            <a:avLst/>
          </a:prstGeom>
          <a:noFill/>
        </p:spPr>
        <p:txBody>
          <a:bodyPr wrap="none" rtlCol="0">
            <a:spAutoFit/>
          </a:bodyPr>
          <a:lstStyle/>
          <a:p>
            <a:r>
              <a:rPr lang="en-US" sz="1050" dirty="0">
                <a:solidFill>
                  <a:schemeClr val="bg1"/>
                </a:solidFill>
              </a:rPr>
              <a:t>All downregulated genes on 5-AzaC females!</a:t>
            </a:r>
          </a:p>
        </p:txBody>
      </p:sp>
    </p:spTree>
    <p:extLst>
      <p:ext uri="{BB962C8B-B14F-4D97-AF65-F5344CB8AC3E}">
        <p14:creationId xmlns:p14="http://schemas.microsoft.com/office/powerpoint/2010/main" val="1987612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7514" y="239249"/>
            <a:ext cx="8744634" cy="415498"/>
          </a:xfrm>
          <a:prstGeom prst="rect">
            <a:avLst/>
          </a:prstGeom>
        </p:spPr>
        <p:txBody>
          <a:bodyPr wrap="square">
            <a:spAutoFit/>
          </a:bodyPr>
          <a:lstStyle/>
          <a:p>
            <a:pPr algn="ctr"/>
            <a:r>
              <a:rPr lang="en-US" sz="2100" dirty="0">
                <a:solidFill>
                  <a:srgbClr val="C3D5E8"/>
                </a:solidFill>
                <a:latin typeface=""/>
              </a:rPr>
              <a:t>Gene-set enrichment analysis</a:t>
            </a:r>
          </a:p>
        </p:txBody>
      </p:sp>
      <p:sp>
        <p:nvSpPr>
          <p:cNvPr id="9" name="TextBox 8">
            <a:extLst>
              <a:ext uri="{FF2B5EF4-FFF2-40B4-BE49-F238E27FC236}">
                <a16:creationId xmlns:a16="http://schemas.microsoft.com/office/drawing/2014/main" id="{35C03836-C0FE-2BB3-F9B2-3C930DF71406}"/>
              </a:ext>
            </a:extLst>
          </p:cNvPr>
          <p:cNvSpPr txBox="1"/>
          <p:nvPr/>
        </p:nvSpPr>
        <p:spPr>
          <a:xfrm>
            <a:off x="1215089" y="4542089"/>
            <a:ext cx="5785558" cy="253916"/>
          </a:xfrm>
          <a:prstGeom prst="rect">
            <a:avLst/>
          </a:prstGeom>
          <a:noFill/>
        </p:spPr>
        <p:txBody>
          <a:bodyPr wrap="none" rtlCol="0">
            <a:spAutoFit/>
          </a:bodyPr>
          <a:lstStyle/>
          <a:p>
            <a:r>
              <a:rPr lang="en-US" sz="1050" dirty="0">
                <a:solidFill>
                  <a:schemeClr val="bg1"/>
                </a:solidFill>
              </a:rPr>
              <a:t>Gene enrichment analysis cluster genes with same Gene Ontology terms together into groups</a:t>
            </a:r>
          </a:p>
        </p:txBody>
      </p:sp>
      <p:pic>
        <p:nvPicPr>
          <p:cNvPr id="11" name="Picture 10" descr="Background pattern&#10;&#10;Description automatically generated">
            <a:extLst>
              <a:ext uri="{FF2B5EF4-FFF2-40B4-BE49-F238E27FC236}">
                <a16:creationId xmlns:a16="http://schemas.microsoft.com/office/drawing/2014/main" id="{1D93678E-B5B8-ADBC-3F01-FE17DF31C46B}"/>
              </a:ext>
            </a:extLst>
          </p:cNvPr>
          <p:cNvPicPr>
            <a:picLocks noChangeAspect="1"/>
          </p:cNvPicPr>
          <p:nvPr/>
        </p:nvPicPr>
        <p:blipFill>
          <a:blip r:embed="rId6"/>
          <a:stretch>
            <a:fillRect/>
          </a:stretch>
        </p:blipFill>
        <p:spPr>
          <a:xfrm>
            <a:off x="1657007" y="1140434"/>
            <a:ext cx="5829300" cy="3239138"/>
          </a:xfrm>
          <a:prstGeom prst="rect">
            <a:avLst/>
          </a:prstGeom>
        </p:spPr>
      </p:pic>
      <p:sp>
        <p:nvSpPr>
          <p:cNvPr id="20" name="TextBox 19">
            <a:extLst>
              <a:ext uri="{FF2B5EF4-FFF2-40B4-BE49-F238E27FC236}">
                <a16:creationId xmlns:a16="http://schemas.microsoft.com/office/drawing/2014/main" id="{7F0DE06D-53F5-FFF0-2B1C-E40D05340F59}"/>
              </a:ext>
            </a:extLst>
          </p:cNvPr>
          <p:cNvSpPr txBox="1"/>
          <p:nvPr/>
        </p:nvSpPr>
        <p:spPr>
          <a:xfrm>
            <a:off x="3195876" y="1968495"/>
            <a:ext cx="1554544" cy="369332"/>
          </a:xfrm>
          <a:prstGeom prst="rect">
            <a:avLst/>
          </a:prstGeom>
          <a:noFill/>
        </p:spPr>
        <p:txBody>
          <a:bodyPr wrap="square" rtlCol="0">
            <a:spAutoFit/>
          </a:bodyPr>
          <a:lstStyle/>
          <a:p>
            <a:pPr algn="ctr"/>
            <a:r>
              <a:rPr lang="en-US" sz="900" dirty="0">
                <a:solidFill>
                  <a:schemeClr val="bg1"/>
                </a:solidFill>
              </a:rPr>
              <a:t>carbohydrate derivative metabolic process</a:t>
            </a:r>
          </a:p>
        </p:txBody>
      </p:sp>
      <p:sp>
        <p:nvSpPr>
          <p:cNvPr id="27" name="TextBox 26">
            <a:extLst>
              <a:ext uri="{FF2B5EF4-FFF2-40B4-BE49-F238E27FC236}">
                <a16:creationId xmlns:a16="http://schemas.microsoft.com/office/drawing/2014/main" id="{185121C5-23E6-642E-3A6C-15458352FB15}"/>
              </a:ext>
            </a:extLst>
          </p:cNvPr>
          <p:cNvSpPr txBox="1"/>
          <p:nvPr/>
        </p:nvSpPr>
        <p:spPr>
          <a:xfrm>
            <a:off x="4465311" y="1947460"/>
            <a:ext cx="1324551" cy="369332"/>
          </a:xfrm>
          <a:prstGeom prst="rect">
            <a:avLst/>
          </a:prstGeom>
          <a:noFill/>
        </p:spPr>
        <p:txBody>
          <a:bodyPr wrap="square" rtlCol="0">
            <a:spAutoFit/>
          </a:bodyPr>
          <a:lstStyle/>
          <a:p>
            <a:pPr algn="ctr"/>
            <a:r>
              <a:rPr lang="en-US" sz="900" dirty="0">
                <a:solidFill>
                  <a:schemeClr val="bg1"/>
                </a:solidFill>
              </a:rPr>
              <a:t>oxidation-reduction process</a:t>
            </a:r>
          </a:p>
        </p:txBody>
      </p:sp>
      <p:sp>
        <p:nvSpPr>
          <p:cNvPr id="28" name="TextBox 27">
            <a:extLst>
              <a:ext uri="{FF2B5EF4-FFF2-40B4-BE49-F238E27FC236}">
                <a16:creationId xmlns:a16="http://schemas.microsoft.com/office/drawing/2014/main" id="{76ECE57F-1A3D-AF1E-D0B0-B79F9F62471A}"/>
              </a:ext>
            </a:extLst>
          </p:cNvPr>
          <p:cNvSpPr txBox="1"/>
          <p:nvPr/>
        </p:nvSpPr>
        <p:spPr>
          <a:xfrm>
            <a:off x="5486175" y="2181174"/>
            <a:ext cx="1554544" cy="230832"/>
          </a:xfrm>
          <a:prstGeom prst="rect">
            <a:avLst/>
          </a:prstGeom>
          <a:noFill/>
        </p:spPr>
        <p:txBody>
          <a:bodyPr wrap="square" rtlCol="0">
            <a:spAutoFit/>
          </a:bodyPr>
          <a:lstStyle/>
          <a:p>
            <a:pPr algn="ctr"/>
            <a:r>
              <a:rPr lang="en-US" sz="900" dirty="0">
                <a:solidFill>
                  <a:schemeClr val="bg1"/>
                </a:solidFill>
              </a:rPr>
              <a:t>ion transport</a:t>
            </a:r>
          </a:p>
        </p:txBody>
      </p:sp>
      <p:sp>
        <p:nvSpPr>
          <p:cNvPr id="29" name="TextBox 28">
            <a:extLst>
              <a:ext uri="{FF2B5EF4-FFF2-40B4-BE49-F238E27FC236}">
                <a16:creationId xmlns:a16="http://schemas.microsoft.com/office/drawing/2014/main" id="{12EACE68-731E-A566-1476-BC2C0AC551D2}"/>
              </a:ext>
            </a:extLst>
          </p:cNvPr>
          <p:cNvSpPr txBox="1"/>
          <p:nvPr/>
        </p:nvSpPr>
        <p:spPr>
          <a:xfrm>
            <a:off x="1900599" y="2079592"/>
            <a:ext cx="1554544" cy="369332"/>
          </a:xfrm>
          <a:prstGeom prst="rect">
            <a:avLst/>
          </a:prstGeom>
          <a:noFill/>
        </p:spPr>
        <p:txBody>
          <a:bodyPr wrap="square" rtlCol="0">
            <a:spAutoFit/>
          </a:bodyPr>
          <a:lstStyle/>
          <a:p>
            <a:pPr algn="ctr"/>
            <a:r>
              <a:rPr lang="en-US" sz="900" dirty="0">
                <a:solidFill>
                  <a:schemeClr val="bg1"/>
                </a:solidFill>
              </a:rPr>
              <a:t>carbohydrate derivative metabolic process</a:t>
            </a:r>
          </a:p>
        </p:txBody>
      </p:sp>
      <p:sp>
        <p:nvSpPr>
          <p:cNvPr id="30" name="TextBox 29">
            <a:extLst>
              <a:ext uri="{FF2B5EF4-FFF2-40B4-BE49-F238E27FC236}">
                <a16:creationId xmlns:a16="http://schemas.microsoft.com/office/drawing/2014/main" id="{4F2140C7-D0B9-4BCA-5E21-2DF9A6A20E46}"/>
              </a:ext>
            </a:extLst>
          </p:cNvPr>
          <p:cNvSpPr txBox="1"/>
          <p:nvPr/>
        </p:nvSpPr>
        <p:spPr>
          <a:xfrm>
            <a:off x="1972030" y="942156"/>
            <a:ext cx="1554544" cy="230832"/>
          </a:xfrm>
          <a:prstGeom prst="rect">
            <a:avLst/>
          </a:prstGeom>
          <a:noFill/>
        </p:spPr>
        <p:txBody>
          <a:bodyPr wrap="square" rtlCol="0">
            <a:spAutoFit/>
          </a:bodyPr>
          <a:lstStyle/>
          <a:p>
            <a:pPr algn="ctr"/>
            <a:r>
              <a:rPr lang="en-US" sz="900" dirty="0">
                <a:solidFill>
                  <a:schemeClr val="bg1"/>
                </a:solidFill>
              </a:rPr>
              <a:t>ATP metabolic process</a:t>
            </a:r>
          </a:p>
        </p:txBody>
      </p:sp>
      <p:sp>
        <p:nvSpPr>
          <p:cNvPr id="32" name="TextBox 31">
            <a:extLst>
              <a:ext uri="{FF2B5EF4-FFF2-40B4-BE49-F238E27FC236}">
                <a16:creationId xmlns:a16="http://schemas.microsoft.com/office/drawing/2014/main" id="{077EF359-C6D1-38D0-787E-77B2156255C1}"/>
              </a:ext>
            </a:extLst>
          </p:cNvPr>
          <p:cNvSpPr txBox="1"/>
          <p:nvPr/>
        </p:nvSpPr>
        <p:spPr>
          <a:xfrm>
            <a:off x="4419723" y="794988"/>
            <a:ext cx="1554544" cy="507831"/>
          </a:xfrm>
          <a:prstGeom prst="rect">
            <a:avLst/>
          </a:prstGeom>
          <a:noFill/>
        </p:spPr>
        <p:txBody>
          <a:bodyPr wrap="square" rtlCol="0">
            <a:spAutoFit/>
          </a:bodyPr>
          <a:lstStyle/>
          <a:p>
            <a:pPr algn="ctr"/>
            <a:r>
              <a:rPr lang="en-US" sz="900" dirty="0">
                <a:solidFill>
                  <a:schemeClr val="bg1"/>
                </a:solidFill>
              </a:rPr>
              <a:t>purine ribonucleoside monophosphate metabolic process</a:t>
            </a:r>
          </a:p>
        </p:txBody>
      </p:sp>
      <p:sp>
        <p:nvSpPr>
          <p:cNvPr id="33" name="TextBox 32">
            <a:extLst>
              <a:ext uri="{FF2B5EF4-FFF2-40B4-BE49-F238E27FC236}">
                <a16:creationId xmlns:a16="http://schemas.microsoft.com/office/drawing/2014/main" id="{E0A666CF-CA1E-94F0-EECA-DAA9E09A55F1}"/>
              </a:ext>
            </a:extLst>
          </p:cNvPr>
          <p:cNvSpPr txBox="1"/>
          <p:nvPr/>
        </p:nvSpPr>
        <p:spPr>
          <a:xfrm>
            <a:off x="5845370" y="1057087"/>
            <a:ext cx="1554544" cy="230832"/>
          </a:xfrm>
          <a:prstGeom prst="rect">
            <a:avLst/>
          </a:prstGeom>
          <a:noFill/>
        </p:spPr>
        <p:txBody>
          <a:bodyPr wrap="square" rtlCol="0">
            <a:spAutoFit/>
          </a:bodyPr>
          <a:lstStyle/>
          <a:p>
            <a:pPr algn="ctr"/>
            <a:r>
              <a:rPr lang="en-US" sz="900" dirty="0">
                <a:solidFill>
                  <a:schemeClr val="bg1"/>
                </a:solidFill>
              </a:rPr>
              <a:t>transmembrane transport</a:t>
            </a:r>
          </a:p>
        </p:txBody>
      </p:sp>
      <p:sp>
        <p:nvSpPr>
          <p:cNvPr id="38" name="TextBox 37">
            <a:extLst>
              <a:ext uri="{FF2B5EF4-FFF2-40B4-BE49-F238E27FC236}">
                <a16:creationId xmlns:a16="http://schemas.microsoft.com/office/drawing/2014/main" id="{51DA0443-3A63-4DD8-D9E1-0B9BDBB2F7DD}"/>
              </a:ext>
            </a:extLst>
          </p:cNvPr>
          <p:cNvSpPr txBox="1"/>
          <p:nvPr/>
        </p:nvSpPr>
        <p:spPr>
          <a:xfrm>
            <a:off x="3123276" y="3261123"/>
            <a:ext cx="1554544" cy="369332"/>
          </a:xfrm>
          <a:prstGeom prst="rect">
            <a:avLst/>
          </a:prstGeom>
          <a:noFill/>
        </p:spPr>
        <p:txBody>
          <a:bodyPr wrap="square" rtlCol="0">
            <a:spAutoFit/>
          </a:bodyPr>
          <a:lstStyle/>
          <a:p>
            <a:pPr algn="ctr"/>
            <a:r>
              <a:rPr lang="en-US" sz="900" dirty="0">
                <a:solidFill>
                  <a:schemeClr val="bg1"/>
                </a:solidFill>
              </a:rPr>
              <a:t>transmembrane transport	</a:t>
            </a:r>
          </a:p>
        </p:txBody>
      </p:sp>
      <p:sp>
        <p:nvSpPr>
          <p:cNvPr id="39" name="TextBox 38">
            <a:extLst>
              <a:ext uri="{FF2B5EF4-FFF2-40B4-BE49-F238E27FC236}">
                <a16:creationId xmlns:a16="http://schemas.microsoft.com/office/drawing/2014/main" id="{10B22AED-C3A1-0A64-260B-B261C125B37B}"/>
              </a:ext>
            </a:extLst>
          </p:cNvPr>
          <p:cNvSpPr txBox="1"/>
          <p:nvPr/>
        </p:nvSpPr>
        <p:spPr>
          <a:xfrm>
            <a:off x="4350315" y="3178814"/>
            <a:ext cx="1554544" cy="369332"/>
          </a:xfrm>
          <a:prstGeom prst="rect">
            <a:avLst/>
          </a:prstGeom>
          <a:noFill/>
        </p:spPr>
        <p:txBody>
          <a:bodyPr wrap="square" rtlCol="0">
            <a:spAutoFit/>
          </a:bodyPr>
          <a:lstStyle/>
          <a:p>
            <a:pPr algn="ctr"/>
            <a:r>
              <a:rPr lang="en-US" sz="900" dirty="0">
                <a:solidFill>
                  <a:schemeClr val="bg1"/>
                </a:solidFill>
              </a:rPr>
              <a:t>generation of precursor metabolites and energy</a:t>
            </a:r>
          </a:p>
        </p:txBody>
      </p:sp>
      <p:sp>
        <p:nvSpPr>
          <p:cNvPr id="40" name="TextBox 39">
            <a:extLst>
              <a:ext uri="{FF2B5EF4-FFF2-40B4-BE49-F238E27FC236}">
                <a16:creationId xmlns:a16="http://schemas.microsoft.com/office/drawing/2014/main" id="{98432D71-87C4-5F7D-2262-BB6748B77A96}"/>
              </a:ext>
            </a:extLst>
          </p:cNvPr>
          <p:cNvSpPr txBox="1"/>
          <p:nvPr/>
        </p:nvSpPr>
        <p:spPr>
          <a:xfrm>
            <a:off x="5725010" y="3407573"/>
            <a:ext cx="1554544" cy="369332"/>
          </a:xfrm>
          <a:prstGeom prst="rect">
            <a:avLst/>
          </a:prstGeom>
          <a:noFill/>
        </p:spPr>
        <p:txBody>
          <a:bodyPr wrap="square" rtlCol="0">
            <a:spAutoFit/>
          </a:bodyPr>
          <a:lstStyle/>
          <a:p>
            <a:pPr algn="ctr"/>
            <a:r>
              <a:rPr lang="en-US" sz="900" dirty="0">
                <a:solidFill>
                  <a:schemeClr val="bg1"/>
                </a:solidFill>
              </a:rPr>
              <a:t>pyruvate metabolic process	</a:t>
            </a:r>
          </a:p>
        </p:txBody>
      </p:sp>
      <p:pic>
        <p:nvPicPr>
          <p:cNvPr id="2062" name="Picture 14" descr="December 2019 Galactic News - Galaxy Community Hub">
            <a:extLst>
              <a:ext uri="{FF2B5EF4-FFF2-40B4-BE49-F238E27FC236}">
                <a16:creationId xmlns:a16="http://schemas.microsoft.com/office/drawing/2014/main" id="{E53A53EE-AA17-2936-17F9-8832DF8D027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81263" y="1785938"/>
            <a:ext cx="4181475" cy="1571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0010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6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500"/>
                                        <p:tgtEl>
                                          <p:spTgt spid="3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500"/>
                                        <p:tgtEl>
                                          <p:spTgt spid="3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500"/>
                                        <p:tgtEl>
                                          <p:spTgt spid="2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fade">
                                      <p:cBhvr>
                                        <p:cTn id="39" dur="500"/>
                                        <p:tgtEl>
                                          <p:spTgt spid="3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0" grpId="0"/>
      <p:bldP spid="27" grpId="0"/>
      <p:bldP spid="28" grpId="0"/>
      <p:bldP spid="29" grpId="0"/>
      <p:bldP spid="30" grpId="0"/>
      <p:bldP spid="32" grpId="0"/>
      <p:bldP spid="33" grpId="0"/>
      <p:bldP spid="38" grpId="0"/>
      <p:bldP spid="39" grpId="0"/>
      <p:bldP spid="4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9341" y="215395"/>
            <a:ext cx="8744634" cy="415498"/>
          </a:xfrm>
          <a:prstGeom prst="rect">
            <a:avLst/>
          </a:prstGeom>
        </p:spPr>
        <p:txBody>
          <a:bodyPr wrap="square">
            <a:spAutoFit/>
          </a:bodyPr>
          <a:lstStyle/>
          <a:p>
            <a:r>
              <a:rPr lang="en-US" sz="2100" dirty="0">
                <a:solidFill>
                  <a:srgbClr val="C3D5E8"/>
                </a:solidFill>
                <a:latin typeface=""/>
              </a:rPr>
              <a:t>We need your support!</a:t>
            </a:r>
          </a:p>
        </p:txBody>
      </p:sp>
      <p:sp>
        <p:nvSpPr>
          <p:cNvPr id="3" name="TextBox 2">
            <a:extLst>
              <a:ext uri="{FF2B5EF4-FFF2-40B4-BE49-F238E27FC236}">
                <a16:creationId xmlns:a16="http://schemas.microsoft.com/office/drawing/2014/main" id="{B48CAACC-E5E9-446D-FF36-86D55E6A514F}"/>
              </a:ext>
            </a:extLst>
          </p:cNvPr>
          <p:cNvSpPr txBox="1"/>
          <p:nvPr/>
        </p:nvSpPr>
        <p:spPr>
          <a:xfrm>
            <a:off x="279152" y="1348339"/>
            <a:ext cx="8747145" cy="1002839"/>
          </a:xfrm>
          <a:prstGeom prst="rect">
            <a:avLst/>
          </a:prstGeom>
          <a:noFill/>
        </p:spPr>
        <p:txBody>
          <a:bodyPr wrap="square">
            <a:spAutoFit/>
          </a:bodyPr>
          <a:lstStyle/>
          <a:p>
            <a:pPr marL="214313" indent="-214313">
              <a:spcAft>
                <a:spcPts val="225"/>
              </a:spcAft>
              <a:buClr>
                <a:schemeClr val="bg1"/>
              </a:buClr>
              <a:buFont typeface="Arial" panose="020B0604020202020204" pitchFamily="34" charset="0"/>
              <a:buChar char="•"/>
            </a:pPr>
            <a:r>
              <a:rPr lang="en-GB" sz="1050" dirty="0">
                <a:solidFill>
                  <a:srgbClr val="C9D1D9"/>
                </a:solidFill>
                <a:latin typeface="-apple-system"/>
              </a:rPr>
              <a:t>Please cite us</a:t>
            </a:r>
          </a:p>
          <a:p>
            <a:pPr>
              <a:spcAft>
                <a:spcPts val="225"/>
              </a:spcAft>
              <a:buClr>
                <a:schemeClr val="bg1"/>
              </a:buClr>
            </a:pPr>
            <a:endParaRPr lang="en-GB" sz="1050" dirty="0">
              <a:solidFill>
                <a:srgbClr val="C9D1D9"/>
              </a:solidFill>
              <a:latin typeface="-apple-system"/>
            </a:endParaRPr>
          </a:p>
          <a:p>
            <a:pPr marL="214313" indent="-214313">
              <a:spcAft>
                <a:spcPts val="225"/>
              </a:spcAft>
              <a:buClr>
                <a:schemeClr val="bg1"/>
              </a:buClr>
              <a:buFont typeface="Arial" panose="020B0604020202020204" pitchFamily="34" charset="0"/>
              <a:buChar char="•"/>
            </a:pPr>
            <a:r>
              <a:rPr lang="en-US" sz="1050" dirty="0">
                <a:solidFill>
                  <a:srgbClr val="C9D1D9"/>
                </a:solidFill>
                <a:latin typeface="-apple-system"/>
              </a:rPr>
              <a:t>Talk about us</a:t>
            </a:r>
          </a:p>
          <a:p>
            <a:pPr>
              <a:spcAft>
                <a:spcPts val="225"/>
              </a:spcAft>
              <a:buClr>
                <a:schemeClr val="bg1"/>
              </a:buClr>
            </a:pPr>
            <a:endParaRPr lang="en-US" sz="1050" dirty="0">
              <a:solidFill>
                <a:srgbClr val="C9D1D9"/>
              </a:solidFill>
              <a:latin typeface="-apple-system"/>
            </a:endParaRPr>
          </a:p>
          <a:p>
            <a:pPr marL="214313" indent="-214313">
              <a:spcAft>
                <a:spcPts val="225"/>
              </a:spcAft>
              <a:buClr>
                <a:schemeClr val="bg1"/>
              </a:buClr>
              <a:buFont typeface="Arial" panose="020B0604020202020204" pitchFamily="34" charset="0"/>
              <a:buChar char="•"/>
            </a:pPr>
            <a:r>
              <a:rPr lang="en-US" sz="1050" dirty="0">
                <a:solidFill>
                  <a:srgbClr val="C9D1D9"/>
                </a:solidFill>
                <a:latin typeface="-apple-system"/>
              </a:rPr>
              <a:t>We need your feedback</a:t>
            </a:r>
          </a:p>
        </p:txBody>
      </p:sp>
      <p:sp>
        <p:nvSpPr>
          <p:cNvPr id="2" name="TextBox 1">
            <a:extLst>
              <a:ext uri="{FF2B5EF4-FFF2-40B4-BE49-F238E27FC236}">
                <a16:creationId xmlns:a16="http://schemas.microsoft.com/office/drawing/2014/main" id="{88C5E146-9BE9-417A-9042-B067491B3189}"/>
              </a:ext>
            </a:extLst>
          </p:cNvPr>
          <p:cNvSpPr txBox="1"/>
          <p:nvPr/>
        </p:nvSpPr>
        <p:spPr>
          <a:xfrm>
            <a:off x="1727876" y="1712993"/>
            <a:ext cx="951866" cy="253916"/>
          </a:xfrm>
          <a:prstGeom prst="rect">
            <a:avLst/>
          </a:prstGeom>
          <a:noFill/>
        </p:spPr>
        <p:txBody>
          <a:bodyPr wrap="square" rtlCol="0">
            <a:spAutoFit/>
          </a:bodyPr>
          <a:lstStyle/>
          <a:p>
            <a:pPr defTabSz="342900" fontAlgn="base">
              <a:spcBef>
                <a:spcPct val="0"/>
              </a:spcBef>
              <a:spcAft>
                <a:spcPct val="0"/>
              </a:spcAft>
              <a:defRPr/>
            </a:pPr>
            <a:r>
              <a:rPr lang="en-GB" sz="1050" dirty="0">
                <a:solidFill>
                  <a:srgbClr val="C3D5E8"/>
                </a:solidFill>
                <a:latin typeface="SansSerif" panose="00000400000000000000"/>
                <a:cs typeface="Arial" pitchFamily="34" charset="0"/>
              </a:rPr>
              <a:t>@WBParaSite</a:t>
            </a:r>
          </a:p>
        </p:txBody>
      </p:sp>
      <p:pic>
        <p:nvPicPr>
          <p:cNvPr id="4" name="Picture 3" descr="Image result for twitter">
            <a:extLst>
              <a:ext uri="{FF2B5EF4-FFF2-40B4-BE49-F238E27FC236}">
                <a16:creationId xmlns:a16="http://schemas.microsoft.com/office/drawing/2014/main" id="{E0415A51-A98E-A5FF-181A-C5A0C47C3B0D}"/>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393648" y="1706301"/>
            <a:ext cx="432433" cy="2673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157E257-A48A-2F70-481E-BCB3414A07B6}"/>
              </a:ext>
            </a:extLst>
          </p:cNvPr>
          <p:cNvSpPr txBox="1"/>
          <p:nvPr/>
        </p:nvSpPr>
        <p:spPr>
          <a:xfrm>
            <a:off x="2284607" y="677564"/>
            <a:ext cx="4574787" cy="253916"/>
          </a:xfrm>
          <a:prstGeom prst="rect">
            <a:avLst/>
          </a:prstGeom>
          <a:noFill/>
        </p:spPr>
        <p:txBody>
          <a:bodyPr wrap="square">
            <a:spAutoFit/>
          </a:bodyPr>
          <a:lstStyle/>
          <a:p>
            <a:pPr algn="ctr">
              <a:spcAft>
                <a:spcPts val="225"/>
              </a:spcAft>
            </a:pPr>
            <a:r>
              <a:rPr lang="en-GB" sz="1050" dirty="0">
                <a:solidFill>
                  <a:srgbClr val="C9D1D9"/>
                </a:solidFill>
                <a:latin typeface="-apple-system"/>
              </a:rPr>
              <a:t>Do you want WormBase ParaSite to continue to exist?</a:t>
            </a:r>
          </a:p>
        </p:txBody>
      </p:sp>
      <p:sp>
        <p:nvSpPr>
          <p:cNvPr id="7" name="TextBox 6">
            <a:extLst>
              <a:ext uri="{FF2B5EF4-FFF2-40B4-BE49-F238E27FC236}">
                <a16:creationId xmlns:a16="http://schemas.microsoft.com/office/drawing/2014/main" id="{01550EC0-B57B-F7E8-8ADC-987417D01CF1}"/>
              </a:ext>
            </a:extLst>
          </p:cNvPr>
          <p:cNvSpPr txBox="1"/>
          <p:nvPr/>
        </p:nvSpPr>
        <p:spPr>
          <a:xfrm>
            <a:off x="2340701" y="2057522"/>
            <a:ext cx="1892258" cy="253916"/>
          </a:xfrm>
          <a:prstGeom prst="rect">
            <a:avLst/>
          </a:prstGeom>
          <a:noFill/>
        </p:spPr>
        <p:txBody>
          <a:bodyPr wrap="square" rtlCol="0">
            <a:spAutoFit/>
          </a:bodyPr>
          <a:lstStyle/>
          <a:p>
            <a:pPr defTabSz="342900">
              <a:defRPr/>
            </a:pPr>
            <a:r>
              <a:rPr lang="en-GB" sz="1050" dirty="0" err="1">
                <a:solidFill>
                  <a:srgbClr val="C3D5E8"/>
                </a:solidFill>
                <a:latin typeface="SansSerif" panose="00000400000000000000"/>
              </a:rPr>
              <a:t>parasite-help@wormbase.org</a:t>
            </a:r>
            <a:endParaRPr lang="en-GB" sz="1050" dirty="0">
              <a:solidFill>
                <a:srgbClr val="C3D5E8"/>
              </a:solidFill>
              <a:latin typeface="SansSerif" panose="00000400000000000000"/>
            </a:endParaRPr>
          </a:p>
        </p:txBody>
      </p:sp>
      <p:pic>
        <p:nvPicPr>
          <p:cNvPr id="8" name="Picture 4" descr="Image result for white mail icon">
            <a:extLst>
              <a:ext uri="{FF2B5EF4-FFF2-40B4-BE49-F238E27FC236}">
                <a16:creationId xmlns:a16="http://schemas.microsoft.com/office/drawing/2014/main" id="{FD9CC527-8AC2-728D-064F-CF51ABAC4AC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2066916" y="2071421"/>
            <a:ext cx="273785" cy="26585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Everything : Panopto">
            <a:extLst>
              <a:ext uri="{FF2B5EF4-FFF2-40B4-BE49-F238E27FC236}">
                <a16:creationId xmlns:a16="http://schemas.microsoft.com/office/drawing/2014/main" id="{F9FA6362-01A9-3193-D5F0-D640992A6D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04017" y="4366199"/>
            <a:ext cx="1047837" cy="32376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University of Glasgow crest logo large - Policy Scotland">
            <a:extLst>
              <a:ext uri="{FF2B5EF4-FFF2-40B4-BE49-F238E27FC236}">
                <a16:creationId xmlns:a16="http://schemas.microsoft.com/office/drawing/2014/main" id="{38DEFAAC-F641-E1CB-E854-4EE0713AB8F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37976" y="4368664"/>
            <a:ext cx="1027841" cy="321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51575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45"/>
          <p:cNvSpPr txBox="1"/>
          <p:nvPr/>
        </p:nvSpPr>
        <p:spPr>
          <a:xfrm>
            <a:off x="5731375" y="2194950"/>
            <a:ext cx="2185500" cy="140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rgbClr val="FFFFFF"/>
                </a:solidFill>
              </a:rPr>
              <a:t>Tuan Le</a:t>
            </a:r>
            <a:br>
              <a:rPr lang="en-GB" sz="1300">
                <a:solidFill>
                  <a:srgbClr val="FFFFFF"/>
                </a:solidFill>
              </a:rPr>
            </a:br>
            <a:r>
              <a:rPr lang="en-GB" sz="1300">
                <a:solidFill>
                  <a:srgbClr val="FFFFFF"/>
                </a:solidFill>
              </a:rPr>
              <a:t>Web Developer</a:t>
            </a:r>
            <a:endParaRPr sz="900">
              <a:solidFill>
                <a:srgbClr val="FFFFFF"/>
              </a:solidFill>
            </a:endParaRPr>
          </a:p>
          <a:p>
            <a:pPr marL="0" lvl="0" indent="0" algn="l" rtl="0">
              <a:spcBef>
                <a:spcPts val="100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r>
              <a:rPr lang="en-GB" sz="900">
                <a:solidFill>
                  <a:srgbClr val="FFFFFF"/>
                </a:solidFill>
              </a:rPr>
              <a:t>EMBL's European Bioinformatics Institute (EMBL-EBI)</a:t>
            </a:r>
            <a:endParaRPr sz="900">
              <a:solidFill>
                <a:srgbClr val="FFFFFF"/>
              </a:solidFill>
            </a:endParaRPr>
          </a:p>
        </p:txBody>
      </p:sp>
      <p:pic>
        <p:nvPicPr>
          <p:cNvPr id="443" name="Google Shape;443;p45"/>
          <p:cNvPicPr preferRelativeResize="0"/>
          <p:nvPr/>
        </p:nvPicPr>
        <p:blipFill>
          <a:blip r:embed="rId3">
            <a:alphaModFix/>
          </a:blip>
          <a:stretch>
            <a:fillRect/>
          </a:stretch>
        </p:blipFill>
        <p:spPr>
          <a:xfrm>
            <a:off x="4456075" y="861700"/>
            <a:ext cx="1217650" cy="1217650"/>
          </a:xfrm>
          <a:prstGeom prst="rect">
            <a:avLst/>
          </a:prstGeom>
          <a:noFill/>
          <a:ln>
            <a:noFill/>
          </a:ln>
        </p:spPr>
      </p:pic>
      <p:pic>
        <p:nvPicPr>
          <p:cNvPr id="444" name="Google Shape;444;p45"/>
          <p:cNvPicPr preferRelativeResize="0"/>
          <p:nvPr/>
        </p:nvPicPr>
        <p:blipFill>
          <a:blip r:embed="rId4">
            <a:alphaModFix/>
          </a:blip>
          <a:stretch>
            <a:fillRect/>
          </a:stretch>
        </p:blipFill>
        <p:spPr>
          <a:xfrm>
            <a:off x="620900" y="2273575"/>
            <a:ext cx="1217650" cy="1217650"/>
          </a:xfrm>
          <a:prstGeom prst="rect">
            <a:avLst/>
          </a:prstGeom>
          <a:noFill/>
          <a:ln>
            <a:noFill/>
          </a:ln>
        </p:spPr>
      </p:pic>
      <p:sp>
        <p:nvSpPr>
          <p:cNvPr id="446" name="Google Shape;446;p45"/>
          <p:cNvSpPr txBox="1"/>
          <p:nvPr/>
        </p:nvSpPr>
        <p:spPr>
          <a:xfrm>
            <a:off x="1838550" y="783075"/>
            <a:ext cx="2185500" cy="137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rgbClr val="FFFFFF"/>
                </a:solidFill>
              </a:rPr>
              <a:t>Prof. Matthew Berriman</a:t>
            </a:r>
            <a:br>
              <a:rPr lang="en-GB" sz="1300">
                <a:solidFill>
                  <a:srgbClr val="FFFFFF"/>
                </a:solidFill>
              </a:rPr>
            </a:br>
            <a:r>
              <a:rPr lang="en-GB" sz="1100">
                <a:solidFill>
                  <a:srgbClr val="FFFFFF"/>
                </a:solidFill>
              </a:rPr>
              <a:t>PI</a:t>
            </a:r>
            <a:endParaRPr sz="1100">
              <a:solidFill>
                <a:srgbClr val="FFFFFF"/>
              </a:solidFill>
            </a:endParaRPr>
          </a:p>
          <a:p>
            <a:pPr marL="0" lvl="0" indent="0" algn="l" rtl="0">
              <a:spcBef>
                <a:spcPts val="1000"/>
              </a:spcBef>
              <a:spcAft>
                <a:spcPts val="0"/>
              </a:spcAft>
              <a:buNone/>
            </a:pPr>
            <a:endParaRPr sz="900">
              <a:solidFill>
                <a:srgbClr val="FFFFFF"/>
              </a:solidFill>
            </a:endParaRPr>
          </a:p>
          <a:p>
            <a:pPr marL="0" lvl="0" indent="0" algn="l" rtl="0">
              <a:spcBef>
                <a:spcPts val="0"/>
              </a:spcBef>
              <a:spcAft>
                <a:spcPts val="0"/>
              </a:spcAft>
              <a:buNone/>
            </a:pPr>
            <a:r>
              <a:rPr lang="en-GB" sz="900">
                <a:solidFill>
                  <a:srgbClr val="FFFFFF"/>
                </a:solidFill>
              </a:rPr>
              <a:t>School of Infection &amp; Immunity, </a:t>
            </a:r>
            <a:endParaRPr sz="900">
              <a:solidFill>
                <a:srgbClr val="FFFFFF"/>
              </a:solidFill>
            </a:endParaRPr>
          </a:p>
          <a:p>
            <a:pPr marL="0" lvl="0" indent="0" algn="l" rtl="0">
              <a:spcBef>
                <a:spcPts val="0"/>
              </a:spcBef>
              <a:spcAft>
                <a:spcPts val="0"/>
              </a:spcAft>
              <a:buNone/>
            </a:pPr>
            <a:r>
              <a:rPr lang="en-GB" sz="900">
                <a:solidFill>
                  <a:srgbClr val="FFFFFF"/>
                </a:solidFill>
              </a:rPr>
              <a:t>College of Medical,Veterinary &amp; Life Sciences, </a:t>
            </a:r>
            <a:endParaRPr sz="900">
              <a:solidFill>
                <a:srgbClr val="FFFFFF"/>
              </a:solidFill>
            </a:endParaRPr>
          </a:p>
          <a:p>
            <a:pPr marL="0" lvl="0" indent="0" algn="l" rtl="0">
              <a:spcBef>
                <a:spcPts val="0"/>
              </a:spcBef>
              <a:spcAft>
                <a:spcPts val="0"/>
              </a:spcAft>
              <a:buNone/>
            </a:pPr>
            <a:r>
              <a:rPr lang="en-GB" sz="900">
                <a:solidFill>
                  <a:srgbClr val="FFFFFF"/>
                </a:solidFill>
              </a:rPr>
              <a:t>University of Glasgow</a:t>
            </a:r>
            <a:endParaRPr sz="900">
              <a:solidFill>
                <a:srgbClr val="FFFFFF"/>
              </a:solidFill>
            </a:endParaRPr>
          </a:p>
        </p:txBody>
      </p:sp>
      <p:sp>
        <p:nvSpPr>
          <p:cNvPr id="447" name="Google Shape;447;p45"/>
          <p:cNvSpPr txBox="1"/>
          <p:nvPr/>
        </p:nvSpPr>
        <p:spPr>
          <a:xfrm>
            <a:off x="5673725" y="783075"/>
            <a:ext cx="2185500" cy="137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rgbClr val="FFFFFF"/>
                </a:solidFill>
              </a:rPr>
              <a:t>Dr. Sarah Dyer</a:t>
            </a:r>
            <a:br>
              <a:rPr lang="en-GB" sz="1300">
                <a:solidFill>
                  <a:srgbClr val="FFFFFF"/>
                </a:solidFill>
              </a:rPr>
            </a:br>
            <a:r>
              <a:rPr lang="en-GB" sz="1100">
                <a:solidFill>
                  <a:srgbClr val="FFFFFF"/>
                </a:solidFill>
              </a:rPr>
              <a:t>PI</a:t>
            </a:r>
            <a:endParaRPr sz="1100">
              <a:solidFill>
                <a:srgbClr val="FFFFFF"/>
              </a:solidFill>
            </a:endParaRPr>
          </a:p>
          <a:p>
            <a:pPr marL="0" lvl="0" indent="0" algn="l" rtl="0">
              <a:spcBef>
                <a:spcPts val="100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r>
              <a:rPr lang="en-GB" sz="900">
                <a:solidFill>
                  <a:srgbClr val="FFFFFF"/>
                </a:solidFill>
              </a:rPr>
              <a:t>EMBL's European Bioinformatics Institute (EMBL-EBI)</a:t>
            </a:r>
            <a:endParaRPr sz="900">
              <a:solidFill>
                <a:srgbClr val="FFFFFF"/>
              </a:solidFill>
            </a:endParaRPr>
          </a:p>
        </p:txBody>
      </p:sp>
      <p:sp>
        <p:nvSpPr>
          <p:cNvPr id="448" name="Google Shape;448;p45"/>
          <p:cNvSpPr txBox="1"/>
          <p:nvPr/>
        </p:nvSpPr>
        <p:spPr>
          <a:xfrm>
            <a:off x="1838550" y="2194950"/>
            <a:ext cx="2185500" cy="137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rgbClr val="FFFFFF"/>
                </a:solidFill>
              </a:rPr>
              <a:t>Dionysios Grigoriadis</a:t>
            </a:r>
            <a:br>
              <a:rPr lang="en-GB" sz="1300">
                <a:solidFill>
                  <a:srgbClr val="FFFFFF"/>
                </a:solidFill>
              </a:rPr>
            </a:br>
            <a:r>
              <a:rPr lang="en-GB" sz="1100">
                <a:solidFill>
                  <a:srgbClr val="FFFFFF"/>
                </a:solidFill>
              </a:rPr>
              <a:t>Bioinformatician</a:t>
            </a:r>
            <a:endParaRPr sz="1100">
              <a:solidFill>
                <a:srgbClr val="FFFFFF"/>
              </a:solidFill>
            </a:endParaRPr>
          </a:p>
          <a:p>
            <a:pPr marL="0" lvl="0" indent="0" algn="l" rtl="0">
              <a:spcBef>
                <a:spcPts val="100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r>
              <a:rPr lang="en-GB" sz="900">
                <a:solidFill>
                  <a:srgbClr val="FFFFFF"/>
                </a:solidFill>
              </a:rPr>
              <a:t>EMBL's European Bioinformatics Institute (EMBL-EBI)</a:t>
            </a:r>
            <a:endParaRPr sz="900">
              <a:solidFill>
                <a:srgbClr val="FFFFFF"/>
              </a:solidFill>
            </a:endParaRPr>
          </a:p>
        </p:txBody>
      </p:sp>
      <p:pic>
        <p:nvPicPr>
          <p:cNvPr id="450" name="Google Shape;450;p45"/>
          <p:cNvPicPr preferRelativeResize="0"/>
          <p:nvPr/>
        </p:nvPicPr>
        <p:blipFill>
          <a:blip r:embed="rId5">
            <a:alphaModFix/>
          </a:blip>
          <a:stretch>
            <a:fillRect/>
          </a:stretch>
        </p:blipFill>
        <p:spPr>
          <a:xfrm>
            <a:off x="4835775" y="3801575"/>
            <a:ext cx="1162667" cy="359999"/>
          </a:xfrm>
          <a:prstGeom prst="rect">
            <a:avLst/>
          </a:prstGeom>
          <a:noFill/>
          <a:ln>
            <a:noFill/>
          </a:ln>
        </p:spPr>
      </p:pic>
      <p:pic>
        <p:nvPicPr>
          <p:cNvPr id="451" name="Google Shape;451;p45"/>
          <p:cNvPicPr preferRelativeResize="0"/>
          <p:nvPr/>
        </p:nvPicPr>
        <p:blipFill>
          <a:blip r:embed="rId6">
            <a:alphaModFix/>
          </a:blip>
          <a:stretch>
            <a:fillRect/>
          </a:stretch>
        </p:blipFill>
        <p:spPr>
          <a:xfrm>
            <a:off x="4837113" y="4471888"/>
            <a:ext cx="1160000" cy="360000"/>
          </a:xfrm>
          <a:prstGeom prst="rect">
            <a:avLst/>
          </a:prstGeom>
          <a:noFill/>
          <a:ln>
            <a:noFill/>
          </a:ln>
        </p:spPr>
      </p:pic>
      <p:pic>
        <p:nvPicPr>
          <p:cNvPr id="452" name="Google Shape;452;p45"/>
          <p:cNvPicPr preferRelativeResize="0"/>
          <p:nvPr/>
        </p:nvPicPr>
        <p:blipFill>
          <a:blip r:embed="rId7">
            <a:alphaModFix/>
          </a:blip>
          <a:stretch>
            <a:fillRect/>
          </a:stretch>
        </p:blipFill>
        <p:spPr>
          <a:xfrm>
            <a:off x="6497375" y="3819175"/>
            <a:ext cx="1741476" cy="318025"/>
          </a:xfrm>
          <a:prstGeom prst="rect">
            <a:avLst/>
          </a:prstGeom>
          <a:noFill/>
          <a:ln>
            <a:noFill/>
          </a:ln>
        </p:spPr>
      </p:pic>
      <p:pic>
        <p:nvPicPr>
          <p:cNvPr id="453" name="Google Shape;453;p45"/>
          <p:cNvPicPr preferRelativeResize="0"/>
          <p:nvPr/>
        </p:nvPicPr>
        <p:blipFill>
          <a:blip r:embed="rId8">
            <a:alphaModFix/>
          </a:blip>
          <a:stretch>
            <a:fillRect/>
          </a:stretch>
        </p:blipFill>
        <p:spPr>
          <a:xfrm>
            <a:off x="6526224" y="4258350"/>
            <a:ext cx="1159976" cy="787067"/>
          </a:xfrm>
          <a:prstGeom prst="rect">
            <a:avLst/>
          </a:prstGeom>
          <a:noFill/>
          <a:ln>
            <a:noFill/>
          </a:ln>
        </p:spPr>
      </p:pic>
      <p:pic>
        <p:nvPicPr>
          <p:cNvPr id="454" name="Google Shape;454;p45"/>
          <p:cNvPicPr preferRelativeResize="0"/>
          <p:nvPr/>
        </p:nvPicPr>
        <p:blipFill>
          <a:blip r:embed="rId9">
            <a:alphaModFix/>
          </a:blip>
          <a:stretch>
            <a:fillRect/>
          </a:stretch>
        </p:blipFill>
        <p:spPr>
          <a:xfrm>
            <a:off x="7916875" y="4238263"/>
            <a:ext cx="1107625" cy="266099"/>
          </a:xfrm>
          <a:prstGeom prst="rect">
            <a:avLst/>
          </a:prstGeom>
          <a:noFill/>
          <a:ln>
            <a:noFill/>
          </a:ln>
        </p:spPr>
      </p:pic>
      <p:pic>
        <p:nvPicPr>
          <p:cNvPr id="455" name="Google Shape;455;p45"/>
          <p:cNvPicPr preferRelativeResize="0"/>
          <p:nvPr/>
        </p:nvPicPr>
        <p:blipFill rotWithShape="1">
          <a:blip r:embed="rId10">
            <a:alphaModFix/>
          </a:blip>
          <a:srcRect/>
          <a:stretch/>
        </p:blipFill>
        <p:spPr>
          <a:xfrm>
            <a:off x="2988627" y="-3"/>
            <a:ext cx="3166748" cy="582025"/>
          </a:xfrm>
          <a:prstGeom prst="rect">
            <a:avLst/>
          </a:prstGeom>
          <a:noFill/>
          <a:ln>
            <a:noFill/>
          </a:ln>
        </p:spPr>
      </p:pic>
      <p:pic>
        <p:nvPicPr>
          <p:cNvPr id="456" name="Google Shape;456;p45"/>
          <p:cNvPicPr preferRelativeResize="0"/>
          <p:nvPr/>
        </p:nvPicPr>
        <p:blipFill rotWithShape="1">
          <a:blip r:embed="rId11">
            <a:alphaModFix/>
          </a:blip>
          <a:srcRect t="17503" b="6525"/>
          <a:stretch/>
        </p:blipFill>
        <p:spPr>
          <a:xfrm>
            <a:off x="620900" y="861700"/>
            <a:ext cx="1217650" cy="1217650"/>
          </a:xfrm>
          <a:prstGeom prst="rect">
            <a:avLst/>
          </a:prstGeom>
          <a:noFill/>
          <a:ln>
            <a:noFill/>
          </a:ln>
        </p:spPr>
      </p:pic>
      <p:pic>
        <p:nvPicPr>
          <p:cNvPr id="457" name="Google Shape;457;p45"/>
          <p:cNvPicPr preferRelativeResize="0"/>
          <p:nvPr/>
        </p:nvPicPr>
        <p:blipFill>
          <a:blip r:embed="rId12">
            <a:alphaModFix/>
          </a:blip>
          <a:stretch>
            <a:fillRect/>
          </a:stretch>
        </p:blipFill>
        <p:spPr>
          <a:xfrm>
            <a:off x="4456075" y="2273575"/>
            <a:ext cx="1217650" cy="1217650"/>
          </a:xfrm>
          <a:prstGeom prst="rect">
            <a:avLst/>
          </a:prstGeom>
          <a:noFill/>
          <a:ln>
            <a:noFill/>
          </a:ln>
        </p:spPr>
      </p:pic>
      <p:sp>
        <p:nvSpPr>
          <p:cNvPr id="2" name="TextBox 1">
            <a:extLst>
              <a:ext uri="{FF2B5EF4-FFF2-40B4-BE49-F238E27FC236}">
                <a16:creationId xmlns:a16="http://schemas.microsoft.com/office/drawing/2014/main" id="{6A30DE9B-DCA9-70A3-37AC-5F636E3668DF}"/>
              </a:ext>
            </a:extLst>
          </p:cNvPr>
          <p:cNvSpPr txBox="1"/>
          <p:nvPr/>
        </p:nvSpPr>
        <p:spPr>
          <a:xfrm>
            <a:off x="620900" y="3961264"/>
            <a:ext cx="3214341" cy="369332"/>
          </a:xfrm>
          <a:prstGeom prst="rect">
            <a:avLst/>
          </a:prstGeom>
          <a:noFill/>
        </p:spPr>
        <p:txBody>
          <a:bodyPr wrap="none" rtlCol="0">
            <a:spAutoFit/>
          </a:bodyPr>
          <a:lstStyle/>
          <a:p>
            <a:r>
              <a:rPr lang="en-US" sz="1800" dirty="0">
                <a:solidFill>
                  <a:srgbClr val="C3D5E8"/>
                </a:solidFill>
                <a:latin typeface="Arial" panose="020B0604020202020204" pitchFamily="34" charset="0"/>
                <a:cs typeface="Arial" panose="020B0604020202020204" pitchFamily="34" charset="0"/>
              </a:rPr>
              <a:t>parasite-help@wormbase.org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C2E5D"/>
        </a:solidFill>
        <a:effectLst/>
      </p:bgPr>
    </p:bg>
    <p:spTree>
      <p:nvGrpSpPr>
        <p:cNvPr id="1" name="Shape 53"/>
        <p:cNvGrpSpPr/>
        <p:nvPr/>
      </p:nvGrpSpPr>
      <p:grpSpPr>
        <a:xfrm>
          <a:off x="0" y="0"/>
          <a:ext cx="0" cy="0"/>
          <a:chOff x="0" y="0"/>
          <a:chExt cx="0" cy="0"/>
        </a:xfrm>
      </p:grpSpPr>
      <p:pic>
        <p:nvPicPr>
          <p:cNvPr id="54" name="Google Shape;54;p13" descr="A picture containing background pattern&#10;&#10;Description automatically generated"/>
          <p:cNvPicPr preferRelativeResize="0"/>
          <p:nvPr/>
        </p:nvPicPr>
        <p:blipFill rotWithShape="1">
          <a:blip r:embed="rId3">
            <a:alphaModFix amt="61000"/>
          </a:blip>
          <a:srcRect/>
          <a:stretch/>
        </p:blipFill>
        <p:spPr>
          <a:xfrm>
            <a:off x="0" y="0"/>
            <a:ext cx="9144000" cy="5143499"/>
          </a:xfrm>
          <a:prstGeom prst="rect">
            <a:avLst/>
          </a:prstGeom>
          <a:noFill/>
          <a:ln>
            <a:noFill/>
          </a:ln>
        </p:spPr>
      </p:pic>
      <p:sp>
        <p:nvSpPr>
          <p:cNvPr id="55" name="Google Shape;55;p13"/>
          <p:cNvSpPr/>
          <p:nvPr/>
        </p:nvSpPr>
        <p:spPr>
          <a:xfrm>
            <a:off x="169844" y="0"/>
            <a:ext cx="6607468" cy="5143500"/>
          </a:xfrm>
          <a:custGeom>
            <a:avLst/>
            <a:gdLst/>
            <a:ahLst/>
            <a:cxnLst/>
            <a:rect l="l" t="t" r="r" b="b"/>
            <a:pathLst>
              <a:path w="8751613" h="6858000" extrusionOk="0">
                <a:moveTo>
                  <a:pt x="1951386" y="0"/>
                </a:moveTo>
                <a:lnTo>
                  <a:pt x="6808636" y="0"/>
                </a:lnTo>
                <a:lnTo>
                  <a:pt x="6972292" y="272824"/>
                </a:lnTo>
                <a:cubicBezTo>
                  <a:pt x="8684358" y="3126935"/>
                  <a:pt x="8684358" y="3126935"/>
                  <a:pt x="8684358" y="3126935"/>
                </a:cubicBezTo>
                <a:cubicBezTo>
                  <a:pt x="8774032" y="3299544"/>
                  <a:pt x="8774032" y="3558457"/>
                  <a:pt x="8684358" y="3731065"/>
                </a:cubicBezTo>
                <a:cubicBezTo>
                  <a:pt x="7154297" y="6281764"/>
                  <a:pt x="6867411" y="6760019"/>
                  <a:pt x="6813619" y="6849692"/>
                </a:cubicBezTo>
                <a:lnTo>
                  <a:pt x="6808636" y="6858000"/>
                </a:lnTo>
                <a:lnTo>
                  <a:pt x="1951386" y="6858000"/>
                </a:lnTo>
                <a:lnTo>
                  <a:pt x="1787729" y="6585176"/>
                </a:lnTo>
                <a:cubicBezTo>
                  <a:pt x="75663" y="3731065"/>
                  <a:pt x="75663" y="3731065"/>
                  <a:pt x="75663" y="3731065"/>
                </a:cubicBezTo>
                <a:cubicBezTo>
                  <a:pt x="-25220" y="3558457"/>
                  <a:pt x="-25220" y="3299544"/>
                  <a:pt x="75663" y="3126935"/>
                </a:cubicBezTo>
                <a:cubicBezTo>
                  <a:pt x="1605724" y="576237"/>
                  <a:pt x="1892611" y="97981"/>
                  <a:pt x="1946402" y="830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pic>
        <p:nvPicPr>
          <p:cNvPr id="56" name="Google Shape;56;p13"/>
          <p:cNvPicPr preferRelativeResize="0"/>
          <p:nvPr/>
        </p:nvPicPr>
        <p:blipFill rotWithShape="1">
          <a:blip r:embed="rId4">
            <a:alphaModFix/>
          </a:blip>
          <a:srcRect/>
          <a:stretch/>
        </p:blipFill>
        <p:spPr>
          <a:xfrm>
            <a:off x="1411728" y="1397095"/>
            <a:ext cx="4123700" cy="757923"/>
          </a:xfrm>
          <a:prstGeom prst="rect">
            <a:avLst/>
          </a:prstGeom>
          <a:noFill/>
          <a:ln>
            <a:noFill/>
          </a:ln>
        </p:spPr>
      </p:pic>
      <p:sp>
        <p:nvSpPr>
          <p:cNvPr id="60" name="Google Shape;60;p13"/>
          <p:cNvSpPr/>
          <p:nvPr/>
        </p:nvSpPr>
        <p:spPr>
          <a:xfrm>
            <a:off x="3608495" y="1898512"/>
            <a:ext cx="3142296" cy="2769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GB" dirty="0">
                <a:solidFill>
                  <a:srgbClr val="C3D5E8"/>
                </a:solidFill>
                <a:latin typeface=""/>
              </a:rPr>
              <a:t>Part 2</a:t>
            </a:r>
            <a:endParaRPr dirty="0">
              <a:solidFill>
                <a:srgbClr val="C3D5E8"/>
              </a:solidFill>
              <a:latin typeface=""/>
            </a:endParaRPr>
          </a:p>
        </p:txBody>
      </p:sp>
      <p:grpSp>
        <p:nvGrpSpPr>
          <p:cNvPr id="6" name="Group 5">
            <a:extLst>
              <a:ext uri="{FF2B5EF4-FFF2-40B4-BE49-F238E27FC236}">
                <a16:creationId xmlns:a16="http://schemas.microsoft.com/office/drawing/2014/main" id="{B6E61473-0AA4-A352-359F-5E190D580FF6}"/>
              </a:ext>
            </a:extLst>
          </p:cNvPr>
          <p:cNvGrpSpPr/>
          <p:nvPr/>
        </p:nvGrpSpPr>
        <p:grpSpPr>
          <a:xfrm>
            <a:off x="2178662" y="362457"/>
            <a:ext cx="2589833" cy="360000"/>
            <a:chOff x="1956283" y="362457"/>
            <a:chExt cx="2589833" cy="360000"/>
          </a:xfrm>
        </p:grpSpPr>
        <p:pic>
          <p:nvPicPr>
            <p:cNvPr id="62" name="Google Shape;62;p13"/>
            <p:cNvPicPr preferRelativeResize="0"/>
            <p:nvPr/>
          </p:nvPicPr>
          <p:blipFill>
            <a:blip r:embed="rId5">
              <a:alphaModFix/>
            </a:blip>
            <a:stretch>
              <a:fillRect/>
            </a:stretch>
          </p:blipFill>
          <p:spPr>
            <a:xfrm>
              <a:off x="1956283" y="362458"/>
              <a:ext cx="1162667" cy="359999"/>
            </a:xfrm>
            <a:prstGeom prst="rect">
              <a:avLst/>
            </a:prstGeom>
            <a:noFill/>
            <a:ln>
              <a:noFill/>
            </a:ln>
          </p:spPr>
        </p:pic>
        <p:pic>
          <p:nvPicPr>
            <p:cNvPr id="63" name="Google Shape;63;p13"/>
            <p:cNvPicPr preferRelativeResize="0"/>
            <p:nvPr/>
          </p:nvPicPr>
          <p:blipFill>
            <a:blip r:embed="rId6">
              <a:alphaModFix/>
            </a:blip>
            <a:stretch>
              <a:fillRect/>
            </a:stretch>
          </p:blipFill>
          <p:spPr>
            <a:xfrm>
              <a:off x="3386116" y="362457"/>
              <a:ext cx="1160000" cy="360000"/>
            </a:xfrm>
            <a:prstGeom prst="rect">
              <a:avLst/>
            </a:prstGeom>
            <a:noFill/>
            <a:ln>
              <a:noFill/>
            </a:ln>
          </p:spPr>
        </p:pic>
      </p:grpSp>
      <p:sp>
        <p:nvSpPr>
          <p:cNvPr id="2" name="Google Shape;87;p15">
            <a:extLst>
              <a:ext uri="{FF2B5EF4-FFF2-40B4-BE49-F238E27FC236}">
                <a16:creationId xmlns:a16="http://schemas.microsoft.com/office/drawing/2014/main" id="{45435CDF-08AB-5E0F-D83F-541EEAC8A31F}"/>
              </a:ext>
            </a:extLst>
          </p:cNvPr>
          <p:cNvSpPr txBox="1"/>
          <p:nvPr/>
        </p:nvSpPr>
        <p:spPr>
          <a:xfrm>
            <a:off x="1748825" y="2091791"/>
            <a:ext cx="3717300" cy="35391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dirty="0" err="1">
                <a:solidFill>
                  <a:schemeClr val="bg1"/>
                </a:solidFill>
                <a:latin typeface=""/>
              </a:rPr>
              <a:t>parasite-help@wormbase.org</a:t>
            </a:r>
            <a:endParaRPr sz="1100" dirty="0">
              <a:solidFill>
                <a:schemeClr val="bg1"/>
              </a:solidFill>
              <a:latin typeface=""/>
            </a:endParaRPr>
          </a:p>
        </p:txBody>
      </p:sp>
      <p:pic>
        <p:nvPicPr>
          <p:cNvPr id="1026" name="Picture 2" descr="My STEMM Future – Supporting students from underrepresented groups in STEMM">
            <a:extLst>
              <a:ext uri="{FF2B5EF4-FFF2-40B4-BE49-F238E27FC236}">
                <a16:creationId xmlns:a16="http://schemas.microsoft.com/office/drawing/2014/main" id="{C337DF99-BD51-8DA6-BB7C-66D791BF2A4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6500" y="3640486"/>
            <a:ext cx="1914156" cy="57391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663E2BC-E299-238E-3822-21906AAF9E0F}"/>
              </a:ext>
            </a:extLst>
          </p:cNvPr>
          <p:cNvSpPr txBox="1"/>
          <p:nvPr/>
        </p:nvSpPr>
        <p:spPr>
          <a:xfrm>
            <a:off x="1817728" y="4356665"/>
            <a:ext cx="3311700" cy="600164"/>
          </a:xfrm>
          <a:prstGeom prst="rect">
            <a:avLst/>
          </a:prstGeom>
          <a:noFill/>
        </p:spPr>
        <p:txBody>
          <a:bodyPr wrap="square">
            <a:spAutoFit/>
          </a:bodyPr>
          <a:lstStyle/>
          <a:p>
            <a:pPr algn="ctr"/>
            <a:r>
              <a:rPr lang="en-GB" sz="1100" b="0" i="0" dirty="0">
                <a:solidFill>
                  <a:schemeClr val="bg1"/>
                </a:solidFill>
                <a:effectLst/>
                <a:latin typeface="Helvetica Neue LT W05_75 Bold" panose="02000503000000020004" pitchFamily="2" charset="0"/>
              </a:rPr>
              <a:t>Helminth Bioinformatics – Asia 2023</a:t>
            </a:r>
          </a:p>
          <a:p>
            <a:pPr algn="ctr"/>
            <a:r>
              <a:rPr lang="en-GB" sz="1100" b="0" i="0" dirty="0">
                <a:solidFill>
                  <a:schemeClr val="bg1"/>
                </a:solidFill>
                <a:effectLst/>
                <a:latin typeface="Helvetica Neue LT W05_75 Bold" panose="02000503000000020004" pitchFamily="2" charset="0"/>
              </a:rPr>
              <a:t>21-27 May 2023</a:t>
            </a:r>
          </a:p>
          <a:p>
            <a:pPr algn="ctr"/>
            <a:r>
              <a:rPr lang="en-GB" sz="1100" dirty="0">
                <a:solidFill>
                  <a:schemeClr val="bg1"/>
                </a:solidFill>
                <a:latin typeface="Helvetica Neue LT W05_75 Bold" panose="02000503000000020004" pitchFamily="2" charset="0"/>
              </a:rPr>
              <a:t>KKU, Thailand</a:t>
            </a:r>
            <a:endParaRPr lang="en-GB" sz="1100" b="0" i="0" dirty="0">
              <a:solidFill>
                <a:schemeClr val="bg1"/>
              </a:solidFill>
              <a:effectLst/>
              <a:latin typeface="Helvetica Neue LT W05_75 Bold" panose="02000503000000020004" pitchFamily="2" charset="0"/>
            </a:endParaRPr>
          </a:p>
        </p:txBody>
      </p:sp>
      <p:sp>
        <p:nvSpPr>
          <p:cNvPr id="13" name="Rectangle 12">
            <a:extLst>
              <a:ext uri="{FF2B5EF4-FFF2-40B4-BE49-F238E27FC236}">
                <a16:creationId xmlns:a16="http://schemas.microsoft.com/office/drawing/2014/main" id="{00383F45-0C58-BD0A-4C57-0BF198736DEE}"/>
              </a:ext>
            </a:extLst>
          </p:cNvPr>
          <p:cNvSpPr/>
          <p:nvPr/>
        </p:nvSpPr>
        <p:spPr>
          <a:xfrm>
            <a:off x="6971761" y="0"/>
            <a:ext cx="2185500" cy="5143500"/>
          </a:xfrm>
          <a:prstGeom prst="rect">
            <a:avLst/>
          </a:prstGeom>
          <a:solidFill>
            <a:srgbClr val="B8CF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86F9B83A-37B6-4832-2755-364620900EB3}"/>
              </a:ext>
            </a:extLst>
          </p:cNvPr>
          <p:cNvGrpSpPr/>
          <p:nvPr/>
        </p:nvGrpSpPr>
        <p:grpSpPr>
          <a:xfrm>
            <a:off x="7107417" y="689621"/>
            <a:ext cx="2185500" cy="3967126"/>
            <a:chOff x="7092083" y="722457"/>
            <a:chExt cx="2185500" cy="3967126"/>
          </a:xfrm>
        </p:grpSpPr>
        <p:pic>
          <p:nvPicPr>
            <p:cNvPr id="8" name="Google Shape;444;p45">
              <a:extLst>
                <a:ext uri="{FF2B5EF4-FFF2-40B4-BE49-F238E27FC236}">
                  <a16:creationId xmlns:a16="http://schemas.microsoft.com/office/drawing/2014/main" id="{E21F2FC4-578C-9D0B-FB8D-CC593F35CE85}"/>
                </a:ext>
              </a:extLst>
            </p:cNvPr>
            <p:cNvPicPr preferRelativeResize="0">
              <a:picLocks noChangeAspect="1"/>
            </p:cNvPicPr>
            <p:nvPr/>
          </p:nvPicPr>
          <p:blipFill>
            <a:blip r:embed="rId8">
              <a:alphaModFix/>
            </a:blip>
            <a:stretch>
              <a:fillRect/>
            </a:stretch>
          </p:blipFill>
          <p:spPr>
            <a:xfrm>
              <a:off x="7176833" y="2850617"/>
              <a:ext cx="1008000" cy="1008000"/>
            </a:xfrm>
            <a:prstGeom prst="rect">
              <a:avLst/>
            </a:prstGeom>
            <a:noFill/>
            <a:ln>
              <a:noFill/>
            </a:ln>
          </p:spPr>
        </p:pic>
        <p:sp>
          <p:nvSpPr>
            <p:cNvPr id="9" name="Google Shape;446;p45">
              <a:extLst>
                <a:ext uri="{FF2B5EF4-FFF2-40B4-BE49-F238E27FC236}">
                  <a16:creationId xmlns:a16="http://schemas.microsoft.com/office/drawing/2014/main" id="{20B7BFAA-7122-3381-C9D9-32A5E3966390}"/>
                </a:ext>
              </a:extLst>
            </p:cNvPr>
            <p:cNvSpPr txBox="1"/>
            <p:nvPr/>
          </p:nvSpPr>
          <p:spPr>
            <a:xfrm>
              <a:off x="7092083" y="1669573"/>
              <a:ext cx="2185500" cy="110796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dirty="0">
                  <a:solidFill>
                    <a:schemeClr val="bg1"/>
                  </a:solidFill>
                </a:rPr>
                <a:t>Prof. Matthew Berriman</a:t>
              </a:r>
              <a:br>
                <a:rPr lang="en-GB" sz="1300" dirty="0">
                  <a:solidFill>
                    <a:schemeClr val="bg1"/>
                  </a:solidFill>
                </a:rPr>
              </a:br>
              <a:r>
                <a:rPr lang="en-GB" sz="1100" dirty="0">
                  <a:solidFill>
                    <a:schemeClr val="bg1"/>
                  </a:solidFill>
                </a:rPr>
                <a:t>PI</a:t>
              </a:r>
              <a:endParaRPr sz="900" dirty="0">
                <a:solidFill>
                  <a:schemeClr val="bg1"/>
                </a:solidFill>
              </a:endParaRPr>
            </a:p>
            <a:p>
              <a:pPr marL="0" lvl="0" indent="0" algn="l" rtl="0">
                <a:spcBef>
                  <a:spcPts val="0"/>
                </a:spcBef>
                <a:spcAft>
                  <a:spcPts val="0"/>
                </a:spcAft>
                <a:buNone/>
              </a:pPr>
              <a:r>
                <a:rPr lang="en-GB" sz="900" dirty="0">
                  <a:solidFill>
                    <a:schemeClr val="bg1"/>
                  </a:solidFill>
                </a:rPr>
                <a:t>School of Infection &amp; Immunity, </a:t>
              </a:r>
              <a:endParaRPr sz="900" dirty="0">
                <a:solidFill>
                  <a:schemeClr val="bg1"/>
                </a:solidFill>
              </a:endParaRPr>
            </a:p>
            <a:p>
              <a:pPr marL="0" lvl="0" indent="0" algn="l" rtl="0">
                <a:spcBef>
                  <a:spcPts val="0"/>
                </a:spcBef>
                <a:spcAft>
                  <a:spcPts val="0"/>
                </a:spcAft>
                <a:buNone/>
              </a:pPr>
              <a:r>
                <a:rPr lang="en-GB" sz="900" dirty="0">
                  <a:solidFill>
                    <a:schemeClr val="bg1"/>
                  </a:solidFill>
                </a:rPr>
                <a:t>College of </a:t>
              </a:r>
              <a:r>
                <a:rPr lang="en-GB" sz="900" dirty="0" err="1">
                  <a:solidFill>
                    <a:schemeClr val="bg1"/>
                  </a:solidFill>
                </a:rPr>
                <a:t>Medical,Veterinary</a:t>
              </a:r>
              <a:r>
                <a:rPr lang="en-GB" sz="900" dirty="0">
                  <a:solidFill>
                    <a:schemeClr val="bg1"/>
                  </a:solidFill>
                </a:rPr>
                <a:t> &amp; Life Sciences, </a:t>
              </a:r>
              <a:endParaRPr sz="900" dirty="0">
                <a:solidFill>
                  <a:schemeClr val="bg1"/>
                </a:solidFill>
              </a:endParaRPr>
            </a:p>
            <a:p>
              <a:pPr marL="0" lvl="0" indent="0" algn="l" rtl="0">
                <a:spcBef>
                  <a:spcPts val="0"/>
                </a:spcBef>
                <a:spcAft>
                  <a:spcPts val="0"/>
                </a:spcAft>
                <a:buNone/>
              </a:pPr>
              <a:r>
                <a:rPr lang="en-GB" sz="900" dirty="0">
                  <a:solidFill>
                    <a:schemeClr val="bg1"/>
                  </a:solidFill>
                </a:rPr>
                <a:t>University of Glasgow, UK</a:t>
              </a:r>
              <a:endParaRPr sz="900" dirty="0">
                <a:solidFill>
                  <a:schemeClr val="bg1"/>
                </a:solidFill>
              </a:endParaRPr>
            </a:p>
          </p:txBody>
        </p:sp>
        <p:sp>
          <p:nvSpPr>
            <p:cNvPr id="10" name="Google Shape;448;p45">
              <a:extLst>
                <a:ext uri="{FF2B5EF4-FFF2-40B4-BE49-F238E27FC236}">
                  <a16:creationId xmlns:a16="http://schemas.microsoft.com/office/drawing/2014/main" id="{3515E0B0-EC4D-9244-D5CA-0DAA1C35167A}"/>
                </a:ext>
              </a:extLst>
            </p:cNvPr>
            <p:cNvSpPr txBox="1"/>
            <p:nvPr/>
          </p:nvSpPr>
          <p:spPr>
            <a:xfrm>
              <a:off x="7092083" y="3858617"/>
              <a:ext cx="2185500" cy="83096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dirty="0" err="1">
                  <a:solidFill>
                    <a:srgbClr val="FFFFFF"/>
                  </a:solidFill>
                </a:rPr>
                <a:t>Dionysis</a:t>
              </a:r>
              <a:r>
                <a:rPr lang="en-GB" sz="1300" dirty="0">
                  <a:solidFill>
                    <a:srgbClr val="FFFFFF"/>
                  </a:solidFill>
                </a:rPr>
                <a:t> Grigoriadis</a:t>
              </a:r>
              <a:br>
                <a:rPr lang="en-GB" sz="1300" dirty="0">
                  <a:solidFill>
                    <a:srgbClr val="FFFFFF"/>
                  </a:solidFill>
                </a:rPr>
              </a:br>
              <a:r>
                <a:rPr lang="en-GB" sz="1100" dirty="0">
                  <a:solidFill>
                    <a:srgbClr val="FFFFFF"/>
                  </a:solidFill>
                </a:rPr>
                <a:t>Bioinformatician</a:t>
              </a:r>
              <a:endParaRPr sz="900" dirty="0">
                <a:solidFill>
                  <a:srgbClr val="FFFFFF"/>
                </a:solidFill>
              </a:endParaRPr>
            </a:p>
            <a:p>
              <a:pPr marL="0" lvl="0" indent="0" algn="l" rtl="0">
                <a:spcBef>
                  <a:spcPts val="0"/>
                </a:spcBef>
                <a:spcAft>
                  <a:spcPts val="0"/>
                </a:spcAft>
                <a:buNone/>
              </a:pPr>
              <a:r>
                <a:rPr lang="en-GB" sz="900" dirty="0">
                  <a:solidFill>
                    <a:srgbClr val="FFFFFF"/>
                  </a:solidFill>
                </a:rPr>
                <a:t>EMBL's European Bioinformatics Institute (EMBL-EBI), UK</a:t>
              </a:r>
              <a:endParaRPr sz="900" dirty="0">
                <a:solidFill>
                  <a:srgbClr val="FFFFFF"/>
                </a:solidFill>
              </a:endParaRPr>
            </a:p>
          </p:txBody>
        </p:sp>
        <p:pic>
          <p:nvPicPr>
            <p:cNvPr id="11" name="Google Shape;456;p45">
              <a:extLst>
                <a:ext uri="{FF2B5EF4-FFF2-40B4-BE49-F238E27FC236}">
                  <a16:creationId xmlns:a16="http://schemas.microsoft.com/office/drawing/2014/main" id="{7D694643-F16D-5C9C-C6D5-B52471B9F349}"/>
                </a:ext>
              </a:extLst>
            </p:cNvPr>
            <p:cNvPicPr preferRelativeResize="0">
              <a:picLocks noChangeAspect="1"/>
            </p:cNvPicPr>
            <p:nvPr/>
          </p:nvPicPr>
          <p:blipFill rotWithShape="1">
            <a:blip r:embed="rId9">
              <a:alphaModFix/>
            </a:blip>
            <a:srcRect t="17503" b="6525"/>
            <a:stretch/>
          </p:blipFill>
          <p:spPr>
            <a:xfrm>
              <a:off x="7176833" y="722457"/>
              <a:ext cx="1008000" cy="1008000"/>
            </a:xfrm>
            <a:prstGeom prst="rect">
              <a:avLst/>
            </a:prstGeom>
            <a:noFill/>
            <a:ln>
              <a:noFill/>
            </a:ln>
          </p:spPr>
        </p:pic>
      </p:grpSp>
    </p:spTree>
    <p:extLst>
      <p:ext uri="{BB962C8B-B14F-4D97-AF65-F5344CB8AC3E}">
        <p14:creationId xmlns:p14="http://schemas.microsoft.com/office/powerpoint/2010/main" val="1429264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83;p15">
            <a:extLst>
              <a:ext uri="{FF2B5EF4-FFF2-40B4-BE49-F238E27FC236}">
                <a16:creationId xmlns:a16="http://schemas.microsoft.com/office/drawing/2014/main" id="{4F925270-2451-530B-1E0E-6D65E1B45269}"/>
              </a:ext>
            </a:extLst>
          </p:cNvPr>
          <p:cNvPicPr preferRelativeResize="0"/>
          <p:nvPr/>
        </p:nvPicPr>
        <p:blipFill rotWithShape="1">
          <a:blip r:embed="rId3">
            <a:alphaModFix/>
          </a:blip>
          <a:srcRect/>
          <a:stretch/>
        </p:blipFill>
        <p:spPr>
          <a:xfrm>
            <a:off x="2988627" y="-3"/>
            <a:ext cx="3166748" cy="582025"/>
          </a:xfrm>
          <a:prstGeom prst="rect">
            <a:avLst/>
          </a:prstGeom>
          <a:noFill/>
          <a:ln>
            <a:noFill/>
          </a:ln>
        </p:spPr>
      </p:pic>
      <p:sp>
        <p:nvSpPr>
          <p:cNvPr id="5" name="Google Shape;84;p15">
            <a:extLst>
              <a:ext uri="{FF2B5EF4-FFF2-40B4-BE49-F238E27FC236}">
                <a16:creationId xmlns:a16="http://schemas.microsoft.com/office/drawing/2014/main" id="{A9647352-C358-CC07-A7C9-A8525409A4DB}"/>
              </a:ext>
            </a:extLst>
          </p:cNvPr>
          <p:cNvSpPr txBox="1"/>
          <p:nvPr/>
        </p:nvSpPr>
        <p:spPr>
          <a:xfrm>
            <a:off x="3072000" y="382025"/>
            <a:ext cx="30000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700" dirty="0">
                <a:solidFill>
                  <a:srgbClr val="C3D5E8"/>
                </a:solidFill>
              </a:rPr>
              <a:t>Part2</a:t>
            </a:r>
            <a:endParaRPr sz="1700" dirty="0">
              <a:solidFill>
                <a:srgbClr val="C3D5E8"/>
              </a:solidFill>
            </a:endParaRPr>
          </a:p>
        </p:txBody>
      </p:sp>
      <p:pic>
        <p:nvPicPr>
          <p:cNvPr id="9" name="Picture 8">
            <a:extLst>
              <a:ext uri="{FF2B5EF4-FFF2-40B4-BE49-F238E27FC236}">
                <a16:creationId xmlns:a16="http://schemas.microsoft.com/office/drawing/2014/main" id="{312D1ED8-F5B1-56C5-1012-C96D26489569}"/>
              </a:ext>
            </a:extLst>
          </p:cNvPr>
          <p:cNvPicPr>
            <a:picLocks noChangeAspect="1"/>
          </p:cNvPicPr>
          <p:nvPr/>
        </p:nvPicPr>
        <p:blipFill>
          <a:blip r:embed="rId4"/>
          <a:stretch>
            <a:fillRect/>
          </a:stretch>
        </p:blipFill>
        <p:spPr>
          <a:xfrm>
            <a:off x="2279650" y="964050"/>
            <a:ext cx="4584700" cy="4038600"/>
          </a:xfrm>
          <a:prstGeom prst="rect">
            <a:avLst/>
          </a:prstGeom>
        </p:spPr>
      </p:pic>
    </p:spTree>
    <p:extLst>
      <p:ext uri="{BB962C8B-B14F-4D97-AF65-F5344CB8AC3E}">
        <p14:creationId xmlns:p14="http://schemas.microsoft.com/office/powerpoint/2010/main" val="2111659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83;p15">
            <a:extLst>
              <a:ext uri="{FF2B5EF4-FFF2-40B4-BE49-F238E27FC236}">
                <a16:creationId xmlns:a16="http://schemas.microsoft.com/office/drawing/2014/main" id="{4F925270-2451-530B-1E0E-6D65E1B45269}"/>
              </a:ext>
            </a:extLst>
          </p:cNvPr>
          <p:cNvPicPr preferRelativeResize="0"/>
          <p:nvPr/>
        </p:nvPicPr>
        <p:blipFill rotWithShape="1">
          <a:blip r:embed="rId3">
            <a:alphaModFix/>
          </a:blip>
          <a:srcRect/>
          <a:stretch/>
        </p:blipFill>
        <p:spPr>
          <a:xfrm>
            <a:off x="2988627" y="-3"/>
            <a:ext cx="3166748" cy="582025"/>
          </a:xfrm>
          <a:prstGeom prst="rect">
            <a:avLst/>
          </a:prstGeom>
          <a:noFill/>
          <a:ln>
            <a:noFill/>
          </a:ln>
        </p:spPr>
      </p:pic>
      <p:sp>
        <p:nvSpPr>
          <p:cNvPr id="5" name="Google Shape;84;p15">
            <a:extLst>
              <a:ext uri="{FF2B5EF4-FFF2-40B4-BE49-F238E27FC236}">
                <a16:creationId xmlns:a16="http://schemas.microsoft.com/office/drawing/2014/main" id="{A9647352-C358-CC07-A7C9-A8525409A4DB}"/>
              </a:ext>
            </a:extLst>
          </p:cNvPr>
          <p:cNvSpPr txBox="1"/>
          <p:nvPr/>
        </p:nvSpPr>
        <p:spPr>
          <a:xfrm>
            <a:off x="3072000" y="382025"/>
            <a:ext cx="3000000" cy="707856"/>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700" dirty="0">
                <a:solidFill>
                  <a:srgbClr val="C3D5E8"/>
                </a:solidFill>
              </a:rPr>
              <a:t>Accessing our data </a:t>
            </a:r>
            <a:r>
              <a:rPr lang="en-GB" sz="1700" dirty="0" err="1">
                <a:solidFill>
                  <a:srgbClr val="C3D5E8"/>
                </a:solidFill>
              </a:rPr>
              <a:t>programatically</a:t>
            </a:r>
            <a:endParaRPr sz="1700" dirty="0">
              <a:solidFill>
                <a:srgbClr val="C3D5E8"/>
              </a:solidFill>
            </a:endParaRPr>
          </a:p>
        </p:txBody>
      </p:sp>
      <p:sp>
        <p:nvSpPr>
          <p:cNvPr id="23" name="Oval 22">
            <a:extLst>
              <a:ext uri="{FF2B5EF4-FFF2-40B4-BE49-F238E27FC236}">
                <a16:creationId xmlns:a16="http://schemas.microsoft.com/office/drawing/2014/main" id="{DDBF1CA5-321E-85A7-C458-26D56B986481}"/>
              </a:ext>
            </a:extLst>
          </p:cNvPr>
          <p:cNvSpPr>
            <a:spLocks noChangeAspect="1"/>
          </p:cNvSpPr>
          <p:nvPr/>
        </p:nvSpPr>
        <p:spPr>
          <a:xfrm>
            <a:off x="6673896" y="1218055"/>
            <a:ext cx="721622" cy="730800"/>
          </a:xfrm>
          <a:prstGeom prst="ellipse">
            <a:avLst/>
          </a:prstGeom>
          <a:blipFill dpi="0" rotWithShape="1">
            <a:blip r:embed="rId4"/>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6" name="TextBox 25">
            <a:extLst>
              <a:ext uri="{FF2B5EF4-FFF2-40B4-BE49-F238E27FC236}">
                <a16:creationId xmlns:a16="http://schemas.microsoft.com/office/drawing/2014/main" id="{B4A0E7E7-D7B1-3ED2-F7EB-F7B6EB4FD1A5}"/>
              </a:ext>
            </a:extLst>
          </p:cNvPr>
          <p:cNvSpPr txBox="1"/>
          <p:nvPr/>
        </p:nvSpPr>
        <p:spPr>
          <a:xfrm>
            <a:off x="1748482" y="1945888"/>
            <a:ext cx="1170758" cy="276999"/>
          </a:xfrm>
          <a:prstGeom prst="rect">
            <a:avLst/>
          </a:prstGeom>
          <a:noFill/>
        </p:spPr>
        <p:txBody>
          <a:bodyPr wrap="square" rtlCol="0">
            <a:spAutoFit/>
          </a:bodyPr>
          <a:lstStyle/>
          <a:p>
            <a:pPr algn="ctr"/>
            <a:r>
              <a:rPr lang="en-US" sz="1200" dirty="0">
                <a:solidFill>
                  <a:schemeClr val="bg1"/>
                </a:solidFill>
                <a:latin typeface="Barlow Condensed" pitchFamily="2" charset="77"/>
              </a:rPr>
              <a:t>Downloads</a:t>
            </a:r>
          </a:p>
        </p:txBody>
      </p:sp>
      <p:sp>
        <p:nvSpPr>
          <p:cNvPr id="27" name="Oval 26">
            <a:extLst>
              <a:ext uri="{FF2B5EF4-FFF2-40B4-BE49-F238E27FC236}">
                <a16:creationId xmlns:a16="http://schemas.microsoft.com/office/drawing/2014/main" id="{4A99FBD5-C945-3047-0AC4-A61F5535D3F3}"/>
              </a:ext>
            </a:extLst>
          </p:cNvPr>
          <p:cNvSpPr>
            <a:spLocks noChangeAspect="1"/>
          </p:cNvSpPr>
          <p:nvPr/>
        </p:nvSpPr>
        <p:spPr>
          <a:xfrm>
            <a:off x="1974515" y="1218055"/>
            <a:ext cx="718692" cy="727833"/>
          </a:xfrm>
          <a:prstGeom prst="ellipse">
            <a:avLst/>
          </a:prstGeom>
          <a:blipFill dpi="0" rotWithShape="1">
            <a:blip r:embed="rId5">
              <a:duotone>
                <a:schemeClr val="accent1">
                  <a:shade val="45000"/>
                  <a:satMod val="135000"/>
                </a:schemeClr>
                <a:prstClr val="white"/>
              </a:duotone>
            </a:blip>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 name="TextBox 1">
            <a:extLst>
              <a:ext uri="{FF2B5EF4-FFF2-40B4-BE49-F238E27FC236}">
                <a16:creationId xmlns:a16="http://schemas.microsoft.com/office/drawing/2014/main" id="{441DCB81-3A5F-608A-86EC-FA1079E40ED7}"/>
              </a:ext>
            </a:extLst>
          </p:cNvPr>
          <p:cNvSpPr txBox="1"/>
          <p:nvPr/>
        </p:nvSpPr>
        <p:spPr>
          <a:xfrm>
            <a:off x="6449328" y="1945887"/>
            <a:ext cx="1170758" cy="276999"/>
          </a:xfrm>
          <a:prstGeom prst="rect">
            <a:avLst/>
          </a:prstGeom>
          <a:noFill/>
        </p:spPr>
        <p:txBody>
          <a:bodyPr wrap="square" rtlCol="0">
            <a:spAutoFit/>
          </a:bodyPr>
          <a:lstStyle/>
          <a:p>
            <a:pPr algn="ctr"/>
            <a:r>
              <a:rPr lang="en-US" sz="1200" dirty="0">
                <a:solidFill>
                  <a:schemeClr val="bg1"/>
                </a:solidFill>
                <a:latin typeface="Barlow Condensed" pitchFamily="2" charset="77"/>
              </a:rPr>
              <a:t>REST API</a:t>
            </a:r>
          </a:p>
        </p:txBody>
      </p:sp>
      <p:sp>
        <p:nvSpPr>
          <p:cNvPr id="6" name="TextBox 5">
            <a:extLst>
              <a:ext uri="{FF2B5EF4-FFF2-40B4-BE49-F238E27FC236}">
                <a16:creationId xmlns:a16="http://schemas.microsoft.com/office/drawing/2014/main" id="{802D6A91-195B-2685-34ED-0F9B45CA0A0C}"/>
              </a:ext>
            </a:extLst>
          </p:cNvPr>
          <p:cNvSpPr txBox="1"/>
          <p:nvPr/>
        </p:nvSpPr>
        <p:spPr>
          <a:xfrm>
            <a:off x="4572000" y="2689107"/>
            <a:ext cx="4630366" cy="523220"/>
          </a:xfrm>
          <a:prstGeom prst="rect">
            <a:avLst/>
          </a:prstGeom>
          <a:noFill/>
        </p:spPr>
        <p:txBody>
          <a:bodyPr wrap="square">
            <a:spAutoFit/>
          </a:bodyPr>
          <a:lstStyle/>
          <a:p>
            <a:pPr algn="ctr"/>
            <a:r>
              <a:rPr lang="en-GB" b="0" i="0" dirty="0">
                <a:solidFill>
                  <a:schemeClr val="bg1"/>
                </a:solidFill>
                <a:effectLst/>
                <a:latin typeface="Söhne"/>
              </a:rPr>
              <a:t>set of rules and conventions for building and interacting with web services</a:t>
            </a:r>
            <a:endParaRPr lang="en-US" dirty="0">
              <a:solidFill>
                <a:schemeClr val="bg1"/>
              </a:solidFill>
            </a:endParaRPr>
          </a:p>
        </p:txBody>
      </p:sp>
      <p:sp>
        <p:nvSpPr>
          <p:cNvPr id="7" name="TextBox 6">
            <a:extLst>
              <a:ext uri="{FF2B5EF4-FFF2-40B4-BE49-F238E27FC236}">
                <a16:creationId xmlns:a16="http://schemas.microsoft.com/office/drawing/2014/main" id="{9DAF976F-0584-C7A9-D01A-E2C51D60A926}"/>
              </a:ext>
            </a:extLst>
          </p:cNvPr>
          <p:cNvSpPr txBox="1"/>
          <p:nvPr/>
        </p:nvSpPr>
        <p:spPr>
          <a:xfrm>
            <a:off x="-58366" y="2689107"/>
            <a:ext cx="4630366" cy="307777"/>
          </a:xfrm>
          <a:prstGeom prst="rect">
            <a:avLst/>
          </a:prstGeom>
          <a:noFill/>
        </p:spPr>
        <p:txBody>
          <a:bodyPr wrap="square">
            <a:spAutoFit/>
          </a:bodyPr>
          <a:lstStyle/>
          <a:p>
            <a:pPr algn="ctr"/>
            <a:r>
              <a:rPr lang="en-GB" b="0" i="0" dirty="0">
                <a:solidFill>
                  <a:schemeClr val="bg1"/>
                </a:solidFill>
                <a:effectLst/>
                <a:latin typeface="Söhne"/>
              </a:rPr>
              <a:t>List of various files stored in a structured FTP directory </a:t>
            </a:r>
            <a:endParaRPr lang="en-US" dirty="0">
              <a:solidFill>
                <a:schemeClr val="bg1"/>
              </a:solidFill>
            </a:endParaRPr>
          </a:p>
        </p:txBody>
      </p:sp>
      <p:sp>
        <p:nvSpPr>
          <p:cNvPr id="8" name="TextBox 7">
            <a:extLst>
              <a:ext uri="{FF2B5EF4-FFF2-40B4-BE49-F238E27FC236}">
                <a16:creationId xmlns:a16="http://schemas.microsoft.com/office/drawing/2014/main" id="{0D44A717-DA0B-B651-DA0F-4E62BA20975A}"/>
              </a:ext>
            </a:extLst>
          </p:cNvPr>
          <p:cNvSpPr txBox="1"/>
          <p:nvPr/>
        </p:nvSpPr>
        <p:spPr>
          <a:xfrm>
            <a:off x="-72577" y="3524646"/>
            <a:ext cx="4630366" cy="954107"/>
          </a:xfrm>
          <a:prstGeom prst="rect">
            <a:avLst/>
          </a:prstGeom>
          <a:noFill/>
        </p:spPr>
        <p:txBody>
          <a:bodyPr wrap="square">
            <a:spAutoFit/>
          </a:bodyPr>
          <a:lstStyle/>
          <a:p>
            <a:pPr algn="ctr"/>
            <a:r>
              <a:rPr lang="en-GB" b="0" i="0" dirty="0">
                <a:solidFill>
                  <a:schemeClr val="bg1"/>
                </a:solidFill>
                <a:effectLst/>
                <a:latin typeface="Söhne"/>
              </a:rPr>
              <a:t>FASTA</a:t>
            </a:r>
          </a:p>
          <a:p>
            <a:pPr algn="ctr"/>
            <a:r>
              <a:rPr lang="en-GB" dirty="0">
                <a:solidFill>
                  <a:schemeClr val="bg1"/>
                </a:solidFill>
                <a:latin typeface="Söhne"/>
              </a:rPr>
              <a:t>Annotation Files (GFF3)</a:t>
            </a:r>
          </a:p>
          <a:p>
            <a:pPr algn="ctr"/>
            <a:r>
              <a:rPr lang="en-GB" dirty="0">
                <a:solidFill>
                  <a:schemeClr val="bg1"/>
                </a:solidFill>
                <a:latin typeface="Söhne"/>
              </a:rPr>
              <a:t>Files listing orthologues/paralogues</a:t>
            </a:r>
          </a:p>
          <a:p>
            <a:pPr algn="ctr"/>
            <a:r>
              <a:rPr lang="en-GB" dirty="0">
                <a:solidFill>
                  <a:schemeClr val="bg1"/>
                </a:solidFill>
                <a:latin typeface="Söhne"/>
              </a:rPr>
              <a:t>And more…</a:t>
            </a:r>
            <a:endParaRPr lang="en-US" dirty="0">
              <a:solidFill>
                <a:schemeClr val="bg1"/>
              </a:solidFill>
            </a:endParaRPr>
          </a:p>
        </p:txBody>
      </p:sp>
      <p:cxnSp>
        <p:nvCxnSpPr>
          <p:cNvPr id="14" name="Straight Connector 13">
            <a:extLst>
              <a:ext uri="{FF2B5EF4-FFF2-40B4-BE49-F238E27FC236}">
                <a16:creationId xmlns:a16="http://schemas.microsoft.com/office/drawing/2014/main" id="{60BED30C-A074-868F-7214-B07E11A5B24B}"/>
              </a:ext>
            </a:extLst>
          </p:cNvPr>
          <p:cNvCxnSpPr>
            <a:cxnSpLocks/>
            <a:stCxn id="5" idx="2"/>
          </p:cNvCxnSpPr>
          <p:nvPr/>
        </p:nvCxnSpPr>
        <p:spPr>
          <a:xfrm>
            <a:off x="4572000" y="1089881"/>
            <a:ext cx="0" cy="405361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0705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3" name="Rectangle 2">
            <a:extLst>
              <a:ext uri="{FF2B5EF4-FFF2-40B4-BE49-F238E27FC236}">
                <a16:creationId xmlns:a16="http://schemas.microsoft.com/office/drawing/2014/main" id="{FE85CBF8-A6C4-9F46-B9F4-466D450C2A03}"/>
              </a:ext>
            </a:extLst>
          </p:cNvPr>
          <p:cNvSpPr/>
          <p:nvPr/>
        </p:nvSpPr>
        <p:spPr>
          <a:xfrm>
            <a:off x="199341" y="215395"/>
            <a:ext cx="8747145" cy="415498"/>
          </a:xfrm>
          <a:prstGeom prst="rect">
            <a:avLst/>
          </a:prstGeom>
        </p:spPr>
        <p:txBody>
          <a:bodyPr wrap="square">
            <a:spAutoFit/>
          </a:bodyPr>
          <a:lstStyle/>
          <a:p>
            <a:pPr algn="ctr"/>
            <a:r>
              <a:rPr lang="en-US" sz="2100" dirty="0">
                <a:solidFill>
                  <a:srgbClr val="C3D5E8"/>
                </a:solidFill>
                <a:latin typeface=""/>
              </a:rPr>
              <a:t>BLAST</a:t>
            </a:r>
          </a:p>
        </p:txBody>
      </p:sp>
      <p:cxnSp>
        <p:nvCxnSpPr>
          <p:cNvPr id="5" name="Straight Connector 4">
            <a:extLst>
              <a:ext uri="{FF2B5EF4-FFF2-40B4-BE49-F238E27FC236}">
                <a16:creationId xmlns:a16="http://schemas.microsoft.com/office/drawing/2014/main" id="{375CF2D0-C743-6264-E9EA-9CA2DE314E9B}"/>
              </a:ext>
            </a:extLst>
          </p:cNvPr>
          <p:cNvCxnSpPr>
            <a:cxnSpLocks/>
          </p:cNvCxnSpPr>
          <p:nvPr/>
        </p:nvCxnSpPr>
        <p:spPr>
          <a:xfrm rot="16200000">
            <a:off x="1046963" y="2227090"/>
            <a:ext cx="0" cy="1386791"/>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9C70247-D8B1-1CAE-CE15-C8CB0AC11CB0}"/>
              </a:ext>
            </a:extLst>
          </p:cNvPr>
          <p:cNvSpPr txBox="1"/>
          <p:nvPr/>
        </p:nvSpPr>
        <p:spPr>
          <a:xfrm>
            <a:off x="323543" y="2655665"/>
            <a:ext cx="1476686" cy="253916"/>
          </a:xfrm>
          <a:prstGeom prst="rect">
            <a:avLst/>
          </a:prstGeom>
          <a:noFill/>
        </p:spPr>
        <p:txBody>
          <a:bodyPr wrap="none" rtlCol="0">
            <a:spAutoFit/>
          </a:bodyPr>
          <a:lstStyle/>
          <a:p>
            <a:r>
              <a:rPr lang="en-US" sz="1050" dirty="0">
                <a:solidFill>
                  <a:srgbClr val="00B050"/>
                </a:solidFill>
              </a:rPr>
              <a:t>CGGAGCGCGTGGC</a:t>
            </a:r>
          </a:p>
        </p:txBody>
      </p:sp>
      <p:sp>
        <p:nvSpPr>
          <p:cNvPr id="15" name="Rectangle 14">
            <a:extLst>
              <a:ext uri="{FF2B5EF4-FFF2-40B4-BE49-F238E27FC236}">
                <a16:creationId xmlns:a16="http://schemas.microsoft.com/office/drawing/2014/main" id="{71D42C5F-617A-AAC2-9739-532407453BC4}"/>
              </a:ext>
            </a:extLst>
          </p:cNvPr>
          <p:cNvSpPr/>
          <p:nvPr/>
        </p:nvSpPr>
        <p:spPr>
          <a:xfrm>
            <a:off x="2739406" y="1579183"/>
            <a:ext cx="2615837" cy="2453288"/>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7" name="TextBox 16">
            <a:extLst>
              <a:ext uri="{FF2B5EF4-FFF2-40B4-BE49-F238E27FC236}">
                <a16:creationId xmlns:a16="http://schemas.microsoft.com/office/drawing/2014/main" id="{B7C1DB1F-9E2D-E954-01AB-85A004861CAC}"/>
              </a:ext>
            </a:extLst>
          </p:cNvPr>
          <p:cNvSpPr txBox="1"/>
          <p:nvPr/>
        </p:nvSpPr>
        <p:spPr>
          <a:xfrm rot="1965547">
            <a:off x="2796875" y="2417821"/>
            <a:ext cx="1476686" cy="253916"/>
          </a:xfrm>
          <a:prstGeom prst="rect">
            <a:avLst/>
          </a:prstGeom>
          <a:noFill/>
        </p:spPr>
        <p:txBody>
          <a:bodyPr wrap="none" rtlCol="0">
            <a:spAutoFit/>
          </a:bodyPr>
          <a:lstStyle/>
          <a:p>
            <a:r>
              <a:rPr lang="en-US" sz="1050" dirty="0">
                <a:solidFill>
                  <a:srgbClr val="FFFF00"/>
                </a:solidFill>
              </a:rPr>
              <a:t>CGGAGCGCGTGGC</a:t>
            </a:r>
          </a:p>
        </p:txBody>
      </p:sp>
      <p:sp>
        <p:nvSpPr>
          <p:cNvPr id="18" name="TextBox 17">
            <a:extLst>
              <a:ext uri="{FF2B5EF4-FFF2-40B4-BE49-F238E27FC236}">
                <a16:creationId xmlns:a16="http://schemas.microsoft.com/office/drawing/2014/main" id="{4445CC62-81DB-61FA-B944-5C17EE058A34}"/>
              </a:ext>
            </a:extLst>
          </p:cNvPr>
          <p:cNvSpPr txBox="1"/>
          <p:nvPr/>
        </p:nvSpPr>
        <p:spPr>
          <a:xfrm rot="1965547">
            <a:off x="2822526" y="3059504"/>
            <a:ext cx="1425390" cy="253916"/>
          </a:xfrm>
          <a:prstGeom prst="rect">
            <a:avLst/>
          </a:prstGeom>
          <a:noFill/>
        </p:spPr>
        <p:txBody>
          <a:bodyPr wrap="none" rtlCol="0">
            <a:spAutoFit/>
          </a:bodyPr>
          <a:lstStyle/>
          <a:p>
            <a:r>
              <a:rPr lang="en-US" sz="1050" dirty="0">
                <a:solidFill>
                  <a:srgbClr val="FFC000"/>
                </a:solidFill>
              </a:rPr>
              <a:t>TACGGCCCGGAAT</a:t>
            </a:r>
          </a:p>
        </p:txBody>
      </p:sp>
      <p:sp>
        <p:nvSpPr>
          <p:cNvPr id="19" name="TextBox 18">
            <a:extLst>
              <a:ext uri="{FF2B5EF4-FFF2-40B4-BE49-F238E27FC236}">
                <a16:creationId xmlns:a16="http://schemas.microsoft.com/office/drawing/2014/main" id="{941F3805-ABE4-5BDB-E51C-A4B896ABE3F5}"/>
              </a:ext>
            </a:extLst>
          </p:cNvPr>
          <p:cNvSpPr txBox="1"/>
          <p:nvPr/>
        </p:nvSpPr>
        <p:spPr>
          <a:xfrm rot="18903573">
            <a:off x="3163482" y="2286552"/>
            <a:ext cx="1609736" cy="253916"/>
          </a:xfrm>
          <a:prstGeom prst="rect">
            <a:avLst/>
          </a:prstGeom>
          <a:noFill/>
        </p:spPr>
        <p:txBody>
          <a:bodyPr wrap="none" rtlCol="0">
            <a:spAutoFit/>
          </a:bodyPr>
          <a:lstStyle/>
          <a:p>
            <a:r>
              <a:rPr lang="en-US" sz="1050" dirty="0">
                <a:solidFill>
                  <a:srgbClr val="FFC000"/>
                </a:solidFill>
              </a:rPr>
              <a:t>GCGGTTAATTGCGGC</a:t>
            </a:r>
          </a:p>
        </p:txBody>
      </p:sp>
      <p:sp>
        <p:nvSpPr>
          <p:cNvPr id="20" name="TextBox 19">
            <a:extLst>
              <a:ext uri="{FF2B5EF4-FFF2-40B4-BE49-F238E27FC236}">
                <a16:creationId xmlns:a16="http://schemas.microsoft.com/office/drawing/2014/main" id="{73F38A5E-1929-2C5E-A90A-C5C93B55F13E}"/>
              </a:ext>
            </a:extLst>
          </p:cNvPr>
          <p:cNvSpPr txBox="1"/>
          <p:nvPr/>
        </p:nvSpPr>
        <p:spPr>
          <a:xfrm rot="19128963">
            <a:off x="3745930" y="2615175"/>
            <a:ext cx="1425390" cy="253916"/>
          </a:xfrm>
          <a:prstGeom prst="rect">
            <a:avLst/>
          </a:prstGeom>
          <a:noFill/>
        </p:spPr>
        <p:txBody>
          <a:bodyPr wrap="none" rtlCol="0">
            <a:spAutoFit/>
          </a:bodyPr>
          <a:lstStyle/>
          <a:p>
            <a:r>
              <a:rPr lang="en-US" sz="1050" dirty="0">
                <a:solidFill>
                  <a:srgbClr val="7030A0"/>
                </a:solidFill>
              </a:rPr>
              <a:t>TACGGCCCGGAAT</a:t>
            </a:r>
          </a:p>
        </p:txBody>
      </p:sp>
      <p:sp>
        <p:nvSpPr>
          <p:cNvPr id="21" name="TextBox 20">
            <a:extLst>
              <a:ext uri="{FF2B5EF4-FFF2-40B4-BE49-F238E27FC236}">
                <a16:creationId xmlns:a16="http://schemas.microsoft.com/office/drawing/2014/main" id="{8DDF9292-A50B-81B9-E37E-72A66E863DEB}"/>
              </a:ext>
            </a:extLst>
          </p:cNvPr>
          <p:cNvSpPr txBox="1"/>
          <p:nvPr/>
        </p:nvSpPr>
        <p:spPr>
          <a:xfrm rot="2257938">
            <a:off x="3195004" y="1929195"/>
            <a:ext cx="1425390" cy="253916"/>
          </a:xfrm>
          <a:prstGeom prst="rect">
            <a:avLst/>
          </a:prstGeom>
          <a:noFill/>
        </p:spPr>
        <p:txBody>
          <a:bodyPr wrap="none" rtlCol="0">
            <a:spAutoFit/>
          </a:bodyPr>
          <a:lstStyle/>
          <a:p>
            <a:r>
              <a:rPr lang="en-US" sz="1050" dirty="0">
                <a:solidFill>
                  <a:schemeClr val="accent2">
                    <a:lumMod val="75000"/>
                  </a:schemeClr>
                </a:solidFill>
              </a:rPr>
              <a:t>TACGGCCCGGAAT</a:t>
            </a:r>
          </a:p>
        </p:txBody>
      </p:sp>
      <p:sp>
        <p:nvSpPr>
          <p:cNvPr id="22" name="TextBox 21">
            <a:extLst>
              <a:ext uri="{FF2B5EF4-FFF2-40B4-BE49-F238E27FC236}">
                <a16:creationId xmlns:a16="http://schemas.microsoft.com/office/drawing/2014/main" id="{DF2596E9-DBE1-BA86-FA3B-C1B2EB4024DC}"/>
              </a:ext>
            </a:extLst>
          </p:cNvPr>
          <p:cNvSpPr txBox="1"/>
          <p:nvPr/>
        </p:nvSpPr>
        <p:spPr>
          <a:xfrm rot="2257938">
            <a:off x="3569482" y="2212584"/>
            <a:ext cx="1425390" cy="253916"/>
          </a:xfrm>
          <a:prstGeom prst="rect">
            <a:avLst/>
          </a:prstGeom>
          <a:noFill/>
        </p:spPr>
        <p:txBody>
          <a:bodyPr wrap="none" rtlCol="0">
            <a:spAutoFit/>
          </a:bodyPr>
          <a:lstStyle/>
          <a:p>
            <a:r>
              <a:rPr lang="en-US" sz="1050" dirty="0">
                <a:solidFill>
                  <a:schemeClr val="bg1"/>
                </a:solidFill>
              </a:rPr>
              <a:t>TACGGCCCGGAAT</a:t>
            </a:r>
          </a:p>
        </p:txBody>
      </p:sp>
      <p:sp>
        <p:nvSpPr>
          <p:cNvPr id="23" name="TextBox 22">
            <a:extLst>
              <a:ext uri="{FF2B5EF4-FFF2-40B4-BE49-F238E27FC236}">
                <a16:creationId xmlns:a16="http://schemas.microsoft.com/office/drawing/2014/main" id="{84E0A299-6A75-9B7D-F1E6-5D3EA69E321E}"/>
              </a:ext>
            </a:extLst>
          </p:cNvPr>
          <p:cNvSpPr txBox="1"/>
          <p:nvPr/>
        </p:nvSpPr>
        <p:spPr>
          <a:xfrm rot="20812489">
            <a:off x="3730368" y="3574974"/>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24" name="TextBox 23">
            <a:extLst>
              <a:ext uri="{FF2B5EF4-FFF2-40B4-BE49-F238E27FC236}">
                <a16:creationId xmlns:a16="http://schemas.microsoft.com/office/drawing/2014/main" id="{C8344905-547E-C499-A296-CCD9FBC92DD1}"/>
              </a:ext>
            </a:extLst>
          </p:cNvPr>
          <p:cNvSpPr txBox="1"/>
          <p:nvPr/>
        </p:nvSpPr>
        <p:spPr>
          <a:xfrm rot="1965547">
            <a:off x="3891928" y="3231828"/>
            <a:ext cx="1425390" cy="253916"/>
          </a:xfrm>
          <a:prstGeom prst="rect">
            <a:avLst/>
          </a:prstGeom>
          <a:noFill/>
        </p:spPr>
        <p:txBody>
          <a:bodyPr wrap="none" rtlCol="0">
            <a:spAutoFit/>
          </a:bodyPr>
          <a:lstStyle/>
          <a:p>
            <a:r>
              <a:rPr lang="en-US" sz="1050" dirty="0">
                <a:solidFill>
                  <a:srgbClr val="00B050"/>
                </a:solidFill>
              </a:rPr>
              <a:t>TACGGCCCGGAAT</a:t>
            </a:r>
          </a:p>
        </p:txBody>
      </p:sp>
      <p:sp>
        <p:nvSpPr>
          <p:cNvPr id="29" name="TextBox 28">
            <a:extLst>
              <a:ext uri="{FF2B5EF4-FFF2-40B4-BE49-F238E27FC236}">
                <a16:creationId xmlns:a16="http://schemas.microsoft.com/office/drawing/2014/main" id="{DAD62CCC-6FA5-DCB4-218E-3CBE1BA55D5B}"/>
              </a:ext>
            </a:extLst>
          </p:cNvPr>
          <p:cNvSpPr txBox="1"/>
          <p:nvPr/>
        </p:nvSpPr>
        <p:spPr>
          <a:xfrm rot="8035692">
            <a:off x="2911175" y="2532121"/>
            <a:ext cx="1476686" cy="253916"/>
          </a:xfrm>
          <a:prstGeom prst="rect">
            <a:avLst/>
          </a:prstGeom>
          <a:noFill/>
        </p:spPr>
        <p:txBody>
          <a:bodyPr wrap="none" rtlCol="0">
            <a:spAutoFit/>
          </a:bodyPr>
          <a:lstStyle/>
          <a:p>
            <a:r>
              <a:rPr lang="en-US" sz="1050" dirty="0">
                <a:solidFill>
                  <a:srgbClr val="FFFF00"/>
                </a:solidFill>
              </a:rPr>
              <a:t>CGGAGCGCGTGGC</a:t>
            </a:r>
          </a:p>
        </p:txBody>
      </p:sp>
      <p:sp>
        <p:nvSpPr>
          <p:cNvPr id="30" name="TextBox 29">
            <a:extLst>
              <a:ext uri="{FF2B5EF4-FFF2-40B4-BE49-F238E27FC236}">
                <a16:creationId xmlns:a16="http://schemas.microsoft.com/office/drawing/2014/main" id="{2D68A780-4194-895C-45B5-4A7A0662A4AA}"/>
              </a:ext>
            </a:extLst>
          </p:cNvPr>
          <p:cNvSpPr txBox="1"/>
          <p:nvPr/>
        </p:nvSpPr>
        <p:spPr>
          <a:xfrm rot="8035692">
            <a:off x="2936826" y="3173804"/>
            <a:ext cx="1425390" cy="253916"/>
          </a:xfrm>
          <a:prstGeom prst="rect">
            <a:avLst/>
          </a:prstGeom>
          <a:noFill/>
        </p:spPr>
        <p:txBody>
          <a:bodyPr wrap="none" rtlCol="0">
            <a:spAutoFit/>
          </a:bodyPr>
          <a:lstStyle/>
          <a:p>
            <a:r>
              <a:rPr lang="en-US" sz="1050" dirty="0">
                <a:solidFill>
                  <a:srgbClr val="FFC000"/>
                </a:solidFill>
              </a:rPr>
              <a:t>TACGGCCCGGAAT</a:t>
            </a:r>
          </a:p>
        </p:txBody>
      </p:sp>
      <p:sp>
        <p:nvSpPr>
          <p:cNvPr id="31" name="TextBox 30">
            <a:extLst>
              <a:ext uri="{FF2B5EF4-FFF2-40B4-BE49-F238E27FC236}">
                <a16:creationId xmlns:a16="http://schemas.microsoft.com/office/drawing/2014/main" id="{98D05B9A-1132-6286-FA91-E87EE8050A8F}"/>
              </a:ext>
            </a:extLst>
          </p:cNvPr>
          <p:cNvSpPr txBox="1"/>
          <p:nvPr/>
        </p:nvSpPr>
        <p:spPr>
          <a:xfrm rot="3373718">
            <a:off x="3277782" y="2400852"/>
            <a:ext cx="1609736" cy="253916"/>
          </a:xfrm>
          <a:prstGeom prst="rect">
            <a:avLst/>
          </a:prstGeom>
          <a:noFill/>
        </p:spPr>
        <p:txBody>
          <a:bodyPr wrap="none" rtlCol="0">
            <a:spAutoFit/>
          </a:bodyPr>
          <a:lstStyle/>
          <a:p>
            <a:r>
              <a:rPr lang="en-US" sz="1050" dirty="0">
                <a:solidFill>
                  <a:srgbClr val="FFC000"/>
                </a:solidFill>
              </a:rPr>
              <a:t>GCGGTTAATTGCGGC</a:t>
            </a:r>
          </a:p>
        </p:txBody>
      </p:sp>
      <p:sp>
        <p:nvSpPr>
          <p:cNvPr id="32" name="TextBox 31">
            <a:extLst>
              <a:ext uri="{FF2B5EF4-FFF2-40B4-BE49-F238E27FC236}">
                <a16:creationId xmlns:a16="http://schemas.microsoft.com/office/drawing/2014/main" id="{EA7A346A-F5C5-DF84-CAE4-908D4B45F756}"/>
              </a:ext>
            </a:extLst>
          </p:cNvPr>
          <p:cNvSpPr txBox="1"/>
          <p:nvPr/>
        </p:nvSpPr>
        <p:spPr>
          <a:xfrm rot="3599108">
            <a:off x="3860230" y="2729475"/>
            <a:ext cx="1425390" cy="253916"/>
          </a:xfrm>
          <a:prstGeom prst="rect">
            <a:avLst/>
          </a:prstGeom>
          <a:noFill/>
        </p:spPr>
        <p:txBody>
          <a:bodyPr wrap="none" rtlCol="0">
            <a:spAutoFit/>
          </a:bodyPr>
          <a:lstStyle/>
          <a:p>
            <a:r>
              <a:rPr lang="en-US" sz="1050" dirty="0">
                <a:solidFill>
                  <a:srgbClr val="7030A0"/>
                </a:solidFill>
              </a:rPr>
              <a:t>TACGGCCCGGAAT</a:t>
            </a:r>
          </a:p>
        </p:txBody>
      </p:sp>
      <p:sp>
        <p:nvSpPr>
          <p:cNvPr id="33" name="TextBox 32">
            <a:extLst>
              <a:ext uri="{FF2B5EF4-FFF2-40B4-BE49-F238E27FC236}">
                <a16:creationId xmlns:a16="http://schemas.microsoft.com/office/drawing/2014/main" id="{53C24098-3E5B-C883-5353-37D1B755B2BB}"/>
              </a:ext>
            </a:extLst>
          </p:cNvPr>
          <p:cNvSpPr txBox="1"/>
          <p:nvPr/>
        </p:nvSpPr>
        <p:spPr>
          <a:xfrm rot="8328083">
            <a:off x="4093941" y="3091607"/>
            <a:ext cx="1425390" cy="253916"/>
          </a:xfrm>
          <a:prstGeom prst="rect">
            <a:avLst/>
          </a:prstGeom>
          <a:noFill/>
        </p:spPr>
        <p:txBody>
          <a:bodyPr wrap="none" rtlCol="0">
            <a:spAutoFit/>
          </a:bodyPr>
          <a:lstStyle/>
          <a:p>
            <a:r>
              <a:rPr lang="en-US" sz="1050" dirty="0">
                <a:solidFill>
                  <a:schemeClr val="accent2">
                    <a:lumMod val="75000"/>
                  </a:schemeClr>
                </a:solidFill>
              </a:rPr>
              <a:t>TACGGCCCGGAAT</a:t>
            </a:r>
          </a:p>
        </p:txBody>
      </p:sp>
      <p:sp>
        <p:nvSpPr>
          <p:cNvPr id="34" name="TextBox 33">
            <a:extLst>
              <a:ext uri="{FF2B5EF4-FFF2-40B4-BE49-F238E27FC236}">
                <a16:creationId xmlns:a16="http://schemas.microsoft.com/office/drawing/2014/main" id="{22181C3F-3A88-E384-7DA0-35270ABB58A5}"/>
              </a:ext>
            </a:extLst>
          </p:cNvPr>
          <p:cNvSpPr txBox="1"/>
          <p:nvPr/>
        </p:nvSpPr>
        <p:spPr>
          <a:xfrm rot="5282634">
            <a:off x="4224367" y="2368242"/>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35" name="TextBox 34">
            <a:extLst>
              <a:ext uri="{FF2B5EF4-FFF2-40B4-BE49-F238E27FC236}">
                <a16:creationId xmlns:a16="http://schemas.microsoft.com/office/drawing/2014/main" id="{685D6F29-C03A-011C-1429-635DF4E9FD88}"/>
              </a:ext>
            </a:extLst>
          </p:cNvPr>
          <p:cNvSpPr txBox="1"/>
          <p:nvPr/>
        </p:nvSpPr>
        <p:spPr>
          <a:xfrm rot="8035692">
            <a:off x="2664492" y="1984536"/>
            <a:ext cx="1425390" cy="253916"/>
          </a:xfrm>
          <a:prstGeom prst="rect">
            <a:avLst/>
          </a:prstGeom>
          <a:noFill/>
        </p:spPr>
        <p:txBody>
          <a:bodyPr wrap="none" rtlCol="0">
            <a:spAutoFit/>
          </a:bodyPr>
          <a:lstStyle/>
          <a:p>
            <a:r>
              <a:rPr lang="en-US" sz="1050" dirty="0">
                <a:solidFill>
                  <a:srgbClr val="00B050"/>
                </a:solidFill>
              </a:rPr>
              <a:t>TACGGCCCGGAAT</a:t>
            </a:r>
          </a:p>
        </p:txBody>
      </p:sp>
      <p:sp>
        <p:nvSpPr>
          <p:cNvPr id="36" name="TextBox 35">
            <a:extLst>
              <a:ext uri="{FF2B5EF4-FFF2-40B4-BE49-F238E27FC236}">
                <a16:creationId xmlns:a16="http://schemas.microsoft.com/office/drawing/2014/main" id="{50DC5900-AE79-B12D-51AA-06EF10ED7CEC}"/>
              </a:ext>
            </a:extLst>
          </p:cNvPr>
          <p:cNvSpPr txBox="1"/>
          <p:nvPr/>
        </p:nvSpPr>
        <p:spPr>
          <a:xfrm rot="2257938">
            <a:off x="2684155" y="2689519"/>
            <a:ext cx="1425390" cy="253916"/>
          </a:xfrm>
          <a:prstGeom prst="rect">
            <a:avLst/>
          </a:prstGeom>
          <a:noFill/>
        </p:spPr>
        <p:txBody>
          <a:bodyPr wrap="none" rtlCol="0">
            <a:spAutoFit/>
          </a:bodyPr>
          <a:lstStyle/>
          <a:p>
            <a:r>
              <a:rPr lang="en-US" sz="1050" dirty="0">
                <a:solidFill>
                  <a:schemeClr val="bg1"/>
                </a:solidFill>
              </a:rPr>
              <a:t>TACGGCCCGGAAT</a:t>
            </a:r>
          </a:p>
        </p:txBody>
      </p:sp>
      <p:sp>
        <p:nvSpPr>
          <p:cNvPr id="37" name="TextBox 36">
            <a:extLst>
              <a:ext uri="{FF2B5EF4-FFF2-40B4-BE49-F238E27FC236}">
                <a16:creationId xmlns:a16="http://schemas.microsoft.com/office/drawing/2014/main" id="{B1AEF60D-3D05-D06D-C438-3313B153551E}"/>
              </a:ext>
            </a:extLst>
          </p:cNvPr>
          <p:cNvSpPr txBox="1"/>
          <p:nvPr/>
        </p:nvSpPr>
        <p:spPr>
          <a:xfrm rot="20812489">
            <a:off x="3538268" y="2552907"/>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38" name="TextBox 37">
            <a:extLst>
              <a:ext uri="{FF2B5EF4-FFF2-40B4-BE49-F238E27FC236}">
                <a16:creationId xmlns:a16="http://schemas.microsoft.com/office/drawing/2014/main" id="{AE0CB196-5F08-6380-B16B-6BC7B68FD265}"/>
              </a:ext>
            </a:extLst>
          </p:cNvPr>
          <p:cNvSpPr txBox="1"/>
          <p:nvPr/>
        </p:nvSpPr>
        <p:spPr>
          <a:xfrm rot="1965547">
            <a:off x="3026535" y="2277456"/>
            <a:ext cx="1425390" cy="253916"/>
          </a:xfrm>
          <a:prstGeom prst="rect">
            <a:avLst/>
          </a:prstGeom>
          <a:noFill/>
        </p:spPr>
        <p:txBody>
          <a:bodyPr wrap="none" rtlCol="0">
            <a:spAutoFit/>
          </a:bodyPr>
          <a:lstStyle/>
          <a:p>
            <a:r>
              <a:rPr lang="en-US" sz="1050" dirty="0">
                <a:solidFill>
                  <a:srgbClr val="00B050"/>
                </a:solidFill>
              </a:rPr>
              <a:t>TACGGCCCGGAAT</a:t>
            </a:r>
          </a:p>
        </p:txBody>
      </p:sp>
      <p:sp>
        <p:nvSpPr>
          <p:cNvPr id="39" name="TextBox 38">
            <a:extLst>
              <a:ext uri="{FF2B5EF4-FFF2-40B4-BE49-F238E27FC236}">
                <a16:creationId xmlns:a16="http://schemas.microsoft.com/office/drawing/2014/main" id="{AAE7B82C-E1B8-7A4C-0B7F-DDBDDC79D750}"/>
              </a:ext>
            </a:extLst>
          </p:cNvPr>
          <p:cNvSpPr txBox="1"/>
          <p:nvPr/>
        </p:nvSpPr>
        <p:spPr>
          <a:xfrm rot="5282634">
            <a:off x="2682647" y="2774977"/>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40" name="TextBox 39">
            <a:extLst>
              <a:ext uri="{FF2B5EF4-FFF2-40B4-BE49-F238E27FC236}">
                <a16:creationId xmlns:a16="http://schemas.microsoft.com/office/drawing/2014/main" id="{83CD2A51-22BB-6835-B767-0066AF1C0AC0}"/>
              </a:ext>
            </a:extLst>
          </p:cNvPr>
          <p:cNvSpPr txBox="1"/>
          <p:nvPr/>
        </p:nvSpPr>
        <p:spPr>
          <a:xfrm rot="9804422">
            <a:off x="2810479" y="3053733"/>
            <a:ext cx="1425390" cy="253916"/>
          </a:xfrm>
          <a:prstGeom prst="rect">
            <a:avLst/>
          </a:prstGeom>
          <a:noFill/>
        </p:spPr>
        <p:txBody>
          <a:bodyPr wrap="none" rtlCol="0">
            <a:spAutoFit/>
          </a:bodyPr>
          <a:lstStyle/>
          <a:p>
            <a:r>
              <a:rPr lang="en-US" sz="1050" dirty="0">
                <a:solidFill>
                  <a:schemeClr val="bg1"/>
                </a:solidFill>
              </a:rPr>
              <a:t>TACGGCCCGGAAT</a:t>
            </a:r>
          </a:p>
        </p:txBody>
      </p:sp>
      <p:sp>
        <p:nvSpPr>
          <p:cNvPr id="41" name="TextBox 40">
            <a:extLst>
              <a:ext uri="{FF2B5EF4-FFF2-40B4-BE49-F238E27FC236}">
                <a16:creationId xmlns:a16="http://schemas.microsoft.com/office/drawing/2014/main" id="{4C3A77A4-AB87-EB0D-E3FE-9DDFE5FC61C1}"/>
              </a:ext>
            </a:extLst>
          </p:cNvPr>
          <p:cNvSpPr txBox="1"/>
          <p:nvPr/>
        </p:nvSpPr>
        <p:spPr>
          <a:xfrm rot="6758973">
            <a:off x="2595893" y="2623503"/>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42" name="TextBox 41">
            <a:extLst>
              <a:ext uri="{FF2B5EF4-FFF2-40B4-BE49-F238E27FC236}">
                <a16:creationId xmlns:a16="http://schemas.microsoft.com/office/drawing/2014/main" id="{EBED6793-E3F6-57FF-C395-520AECE943A4}"/>
              </a:ext>
            </a:extLst>
          </p:cNvPr>
          <p:cNvSpPr txBox="1"/>
          <p:nvPr/>
        </p:nvSpPr>
        <p:spPr>
          <a:xfrm rot="9512031">
            <a:off x="3690817" y="3260715"/>
            <a:ext cx="1425390" cy="253916"/>
          </a:xfrm>
          <a:prstGeom prst="rect">
            <a:avLst/>
          </a:prstGeom>
          <a:noFill/>
        </p:spPr>
        <p:txBody>
          <a:bodyPr wrap="none" rtlCol="0">
            <a:spAutoFit/>
          </a:bodyPr>
          <a:lstStyle/>
          <a:p>
            <a:r>
              <a:rPr lang="en-US" sz="1050" dirty="0">
                <a:solidFill>
                  <a:srgbClr val="00B050"/>
                </a:solidFill>
              </a:rPr>
              <a:t>TACGGCCCGGAAT</a:t>
            </a:r>
          </a:p>
        </p:txBody>
      </p:sp>
      <p:sp>
        <p:nvSpPr>
          <p:cNvPr id="43" name="TextBox 42">
            <a:extLst>
              <a:ext uri="{FF2B5EF4-FFF2-40B4-BE49-F238E27FC236}">
                <a16:creationId xmlns:a16="http://schemas.microsoft.com/office/drawing/2014/main" id="{DC141554-D7C0-4AE6-0F73-96D8A3485266}"/>
              </a:ext>
            </a:extLst>
          </p:cNvPr>
          <p:cNvSpPr txBox="1"/>
          <p:nvPr/>
        </p:nvSpPr>
        <p:spPr>
          <a:xfrm rot="12829118">
            <a:off x="3404721" y="3014166"/>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61" name="Arc 60">
            <a:extLst>
              <a:ext uri="{FF2B5EF4-FFF2-40B4-BE49-F238E27FC236}">
                <a16:creationId xmlns:a16="http://schemas.microsoft.com/office/drawing/2014/main" id="{09E1B553-A17D-CC7B-8FB8-23CE3480C790}"/>
              </a:ext>
            </a:extLst>
          </p:cNvPr>
          <p:cNvSpPr/>
          <p:nvPr/>
        </p:nvSpPr>
        <p:spPr>
          <a:xfrm rot="19869924">
            <a:off x="1279555" y="1528677"/>
            <a:ext cx="2898194" cy="1102287"/>
          </a:xfrm>
          <a:prstGeom prst="arc">
            <a:avLst>
              <a:gd name="adj1" fmla="val 11201228"/>
              <a:gd name="adj2" fmla="val 360870"/>
            </a:avLst>
          </a:prstGeom>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a:p>
        </p:txBody>
      </p:sp>
      <p:sp>
        <p:nvSpPr>
          <p:cNvPr id="64" name="TextBox 63">
            <a:extLst>
              <a:ext uri="{FF2B5EF4-FFF2-40B4-BE49-F238E27FC236}">
                <a16:creationId xmlns:a16="http://schemas.microsoft.com/office/drawing/2014/main" id="{DA9CC501-1CFD-12EB-12F7-7229FD9D6B68}"/>
              </a:ext>
            </a:extLst>
          </p:cNvPr>
          <p:cNvSpPr txBox="1"/>
          <p:nvPr/>
        </p:nvSpPr>
        <p:spPr>
          <a:xfrm>
            <a:off x="2571919" y="4182826"/>
            <a:ext cx="3070478" cy="577081"/>
          </a:xfrm>
          <a:prstGeom prst="rect">
            <a:avLst/>
          </a:prstGeom>
          <a:noFill/>
        </p:spPr>
        <p:txBody>
          <a:bodyPr wrap="square">
            <a:spAutoFit/>
          </a:bodyPr>
          <a:lstStyle/>
          <a:p>
            <a:pPr algn="ctr"/>
            <a:r>
              <a:rPr lang="en-GB" sz="1050" dirty="0">
                <a:solidFill>
                  <a:srgbClr val="C9D1D9"/>
                </a:solidFill>
                <a:latin typeface="-apple-system"/>
              </a:rPr>
              <a:t>BLAST compares nucleotide or protein sequences to all sequences of WormBase ParaSite using local alignments</a:t>
            </a:r>
            <a:endParaRPr lang="en-US" sz="1050" dirty="0"/>
          </a:p>
        </p:txBody>
      </p:sp>
      <p:graphicFrame>
        <p:nvGraphicFramePr>
          <p:cNvPr id="65" name="Table 65">
            <a:extLst>
              <a:ext uri="{FF2B5EF4-FFF2-40B4-BE49-F238E27FC236}">
                <a16:creationId xmlns:a16="http://schemas.microsoft.com/office/drawing/2014/main" id="{127E72D4-E0D5-0F65-7C10-7D7AAEE2AA1D}"/>
              </a:ext>
            </a:extLst>
          </p:cNvPr>
          <p:cNvGraphicFramePr>
            <a:graphicFrameLocks noGrp="1"/>
          </p:cNvGraphicFramePr>
          <p:nvPr/>
        </p:nvGraphicFramePr>
        <p:xfrm>
          <a:off x="6324266" y="1808282"/>
          <a:ext cx="2496191" cy="1743164"/>
        </p:xfrm>
        <a:graphic>
          <a:graphicData uri="http://schemas.openxmlformats.org/drawingml/2006/table">
            <a:tbl>
              <a:tblPr firstRow="1" bandRow="1">
                <a:tableStyleId>{5C22544A-7EE6-4342-B048-85BDC9FD1C3A}</a:tableStyleId>
              </a:tblPr>
              <a:tblGrid>
                <a:gridCol w="832064">
                  <a:extLst>
                    <a:ext uri="{9D8B030D-6E8A-4147-A177-3AD203B41FA5}">
                      <a16:colId xmlns:a16="http://schemas.microsoft.com/office/drawing/2014/main" val="1069807151"/>
                    </a:ext>
                  </a:extLst>
                </a:gridCol>
                <a:gridCol w="987265">
                  <a:extLst>
                    <a:ext uri="{9D8B030D-6E8A-4147-A177-3AD203B41FA5}">
                      <a16:colId xmlns:a16="http://schemas.microsoft.com/office/drawing/2014/main" val="1684237488"/>
                    </a:ext>
                  </a:extLst>
                </a:gridCol>
                <a:gridCol w="676862">
                  <a:extLst>
                    <a:ext uri="{9D8B030D-6E8A-4147-A177-3AD203B41FA5}">
                      <a16:colId xmlns:a16="http://schemas.microsoft.com/office/drawing/2014/main" val="917753615"/>
                    </a:ext>
                  </a:extLst>
                </a:gridCol>
              </a:tblGrid>
              <a:tr h="350066">
                <a:tc>
                  <a:txBody>
                    <a:bodyPr/>
                    <a:lstStyle/>
                    <a:p>
                      <a:r>
                        <a:rPr lang="en-US" sz="900" dirty="0"/>
                        <a:t>Gene</a:t>
                      </a:r>
                    </a:p>
                  </a:txBody>
                  <a:tcPr marL="68580" marR="68580" marT="34290" marB="34290"/>
                </a:tc>
                <a:tc>
                  <a:txBody>
                    <a:bodyPr/>
                    <a:lstStyle/>
                    <a:p>
                      <a:r>
                        <a:rPr lang="en-US" sz="900" dirty="0"/>
                        <a:t>Species</a:t>
                      </a:r>
                    </a:p>
                  </a:txBody>
                  <a:tcPr marL="68580" marR="68580" marT="34290" marB="34290"/>
                </a:tc>
                <a:tc>
                  <a:txBody>
                    <a:bodyPr/>
                    <a:lstStyle/>
                    <a:p>
                      <a:r>
                        <a:rPr lang="en-US" sz="900" dirty="0"/>
                        <a:t>E-Score</a:t>
                      </a:r>
                    </a:p>
                  </a:txBody>
                  <a:tcPr marL="68580" marR="68580" marT="34290" marB="34290"/>
                </a:tc>
                <a:extLst>
                  <a:ext uri="{0D108BD9-81ED-4DB2-BD59-A6C34878D82A}">
                    <a16:rowId xmlns:a16="http://schemas.microsoft.com/office/drawing/2014/main" val="2341030184"/>
                  </a:ext>
                </a:extLst>
              </a:tr>
              <a:tr h="342900">
                <a:tc>
                  <a:txBody>
                    <a:bodyPr/>
                    <a:lstStyle/>
                    <a:p>
                      <a:r>
                        <a:rPr lang="en-US" sz="900" kern="1200" dirty="0">
                          <a:solidFill>
                            <a:schemeClr val="dk1"/>
                          </a:solidFill>
                          <a:latin typeface="+mn-lt"/>
                          <a:ea typeface="+mn-ea"/>
                          <a:cs typeface="+mn-cs"/>
                        </a:rPr>
                        <a:t>Gene A</a:t>
                      </a:r>
                    </a:p>
                  </a:txBody>
                  <a:tcPr marL="68580" marR="68580" marT="34290" marB="34290"/>
                </a:tc>
                <a:tc>
                  <a:txBody>
                    <a:bodyPr/>
                    <a:lstStyle/>
                    <a:p>
                      <a:r>
                        <a:rPr lang="en-US" sz="900" kern="1200" dirty="0">
                          <a:solidFill>
                            <a:schemeClr val="dk1"/>
                          </a:solidFill>
                          <a:latin typeface="+mn-lt"/>
                          <a:ea typeface="+mn-ea"/>
                          <a:cs typeface="+mn-cs"/>
                        </a:rPr>
                        <a:t>S. haematobium</a:t>
                      </a:r>
                    </a:p>
                  </a:txBody>
                  <a:tcPr marL="68580" marR="68580" marT="34290" marB="34290"/>
                </a:tc>
                <a:tc>
                  <a:txBody>
                    <a:bodyPr/>
                    <a:lstStyle/>
                    <a:p>
                      <a:r>
                        <a:rPr lang="en-US" sz="900" kern="1200" dirty="0">
                          <a:solidFill>
                            <a:schemeClr val="dk1"/>
                          </a:solidFill>
                          <a:latin typeface="+mn-lt"/>
                          <a:ea typeface="+mn-ea"/>
                          <a:cs typeface="+mn-cs"/>
                        </a:rPr>
                        <a:t>4.3e-63	</a:t>
                      </a:r>
                    </a:p>
                  </a:txBody>
                  <a:tcPr marL="68580" marR="68580" marT="34290" marB="34290"/>
                </a:tc>
                <a:extLst>
                  <a:ext uri="{0D108BD9-81ED-4DB2-BD59-A6C34878D82A}">
                    <a16:rowId xmlns:a16="http://schemas.microsoft.com/office/drawing/2014/main" val="3829037619"/>
                  </a:ext>
                </a:extLst>
              </a:tr>
              <a:tr h="3500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kern="1200" noProof="0" dirty="0">
                          <a:solidFill>
                            <a:schemeClr val="dk1"/>
                          </a:solidFill>
                          <a:latin typeface="+mn-lt"/>
                          <a:ea typeface="+mn-ea"/>
                          <a:cs typeface="+mn-cs"/>
                        </a:rPr>
                        <a:t>Gene B</a:t>
                      </a:r>
                    </a:p>
                  </a:txBody>
                  <a:tcPr marL="68580" marR="68580" marT="34290" marB="34290"/>
                </a:tc>
                <a:tc>
                  <a:txBody>
                    <a:bodyPr/>
                    <a:lstStyle/>
                    <a:p>
                      <a:r>
                        <a:rPr lang="en-US" sz="900" kern="1200" dirty="0">
                          <a:solidFill>
                            <a:schemeClr val="dk1"/>
                          </a:solidFill>
                          <a:latin typeface="+mn-lt"/>
                          <a:ea typeface="+mn-ea"/>
                          <a:cs typeface="+mn-cs"/>
                        </a:rPr>
                        <a:t>S. haematobium</a:t>
                      </a:r>
                    </a:p>
                  </a:txBody>
                  <a:tcPr marL="68580" marR="68580" marT="34290" marB="34290"/>
                </a:tc>
                <a:tc>
                  <a:txBody>
                    <a:bodyPr/>
                    <a:lstStyle/>
                    <a:p>
                      <a:r>
                        <a:rPr lang="en-US" sz="900" kern="1200" dirty="0">
                          <a:solidFill>
                            <a:schemeClr val="dk1"/>
                          </a:solidFill>
                          <a:latin typeface="+mn-lt"/>
                          <a:ea typeface="+mn-ea"/>
                          <a:cs typeface="+mn-cs"/>
                        </a:rPr>
                        <a:t>1e-20</a:t>
                      </a:r>
                    </a:p>
                  </a:txBody>
                  <a:tcPr marL="68580" marR="68580" marT="34290" marB="34290"/>
                </a:tc>
                <a:extLst>
                  <a:ext uri="{0D108BD9-81ED-4DB2-BD59-A6C34878D82A}">
                    <a16:rowId xmlns:a16="http://schemas.microsoft.com/office/drawing/2014/main" val="784027560"/>
                  </a:ext>
                </a:extLst>
              </a:tr>
              <a:tr h="350066">
                <a:tc>
                  <a:txBody>
                    <a:bodyPr/>
                    <a:lstStyle/>
                    <a:p>
                      <a:r>
                        <a:rPr lang="en-US" sz="900" kern="1200" dirty="0">
                          <a:solidFill>
                            <a:schemeClr val="dk1"/>
                          </a:solidFill>
                          <a:latin typeface="+mn-lt"/>
                          <a:ea typeface="+mn-ea"/>
                          <a:cs typeface="+mn-cs"/>
                        </a:rPr>
                        <a:t>Gene C</a:t>
                      </a:r>
                    </a:p>
                  </a:txBody>
                  <a:tcPr marL="68580" marR="68580" marT="34290" marB="34290"/>
                </a:tc>
                <a:tc>
                  <a:txBody>
                    <a:bodyPr/>
                    <a:lstStyle/>
                    <a:p>
                      <a:r>
                        <a:rPr lang="en-US" sz="900" kern="1200" dirty="0">
                          <a:solidFill>
                            <a:schemeClr val="dk1"/>
                          </a:solidFill>
                          <a:latin typeface="+mn-lt"/>
                          <a:ea typeface="+mn-ea"/>
                          <a:cs typeface="+mn-cs"/>
                        </a:rPr>
                        <a:t>S. </a:t>
                      </a:r>
                      <a:r>
                        <a:rPr lang="en-US" sz="900" kern="1200" dirty="0" err="1">
                          <a:solidFill>
                            <a:schemeClr val="dk1"/>
                          </a:solidFill>
                          <a:latin typeface="+mn-lt"/>
                          <a:ea typeface="+mn-ea"/>
                          <a:cs typeface="+mn-cs"/>
                        </a:rPr>
                        <a:t>bovis</a:t>
                      </a:r>
                      <a:endParaRPr lang="en-US" sz="900" kern="1200" dirty="0">
                        <a:solidFill>
                          <a:schemeClr val="dk1"/>
                        </a:solidFill>
                        <a:latin typeface="+mn-lt"/>
                        <a:ea typeface="+mn-ea"/>
                        <a:cs typeface="+mn-cs"/>
                      </a:endParaRPr>
                    </a:p>
                  </a:txBody>
                  <a:tcPr marL="68580" marR="68580" marT="34290" marB="34290"/>
                </a:tc>
                <a:tc>
                  <a:txBody>
                    <a:bodyPr/>
                    <a:lstStyle/>
                    <a:p>
                      <a:r>
                        <a:rPr lang="en-US" sz="900" kern="1200" dirty="0">
                          <a:solidFill>
                            <a:schemeClr val="dk1"/>
                          </a:solidFill>
                          <a:latin typeface="+mn-lt"/>
                          <a:ea typeface="+mn-ea"/>
                          <a:cs typeface="+mn-cs"/>
                        </a:rPr>
                        <a:t>0.05</a:t>
                      </a:r>
                    </a:p>
                  </a:txBody>
                  <a:tcPr marL="68580" marR="68580" marT="34290" marB="34290"/>
                </a:tc>
                <a:extLst>
                  <a:ext uri="{0D108BD9-81ED-4DB2-BD59-A6C34878D82A}">
                    <a16:rowId xmlns:a16="http://schemas.microsoft.com/office/drawing/2014/main" val="733744469"/>
                  </a:ext>
                </a:extLst>
              </a:tr>
              <a:tr h="350066">
                <a:tc>
                  <a:txBody>
                    <a:bodyPr/>
                    <a:lstStyle/>
                    <a:p>
                      <a:r>
                        <a:rPr lang="en-US" sz="1100" dirty="0"/>
                        <a:t>….</a:t>
                      </a:r>
                    </a:p>
                  </a:txBody>
                  <a:tcPr marL="68580" marR="68580" marT="34290" marB="34290"/>
                </a:tc>
                <a:tc>
                  <a:txBody>
                    <a:bodyPr/>
                    <a:lstStyle/>
                    <a:p>
                      <a:endParaRPr lang="en-US" sz="1100" dirty="0"/>
                    </a:p>
                  </a:txBody>
                  <a:tcPr marL="68580" marR="68580" marT="34290" marB="34290"/>
                </a:tc>
                <a:tc>
                  <a:txBody>
                    <a:bodyPr/>
                    <a:lstStyle/>
                    <a:p>
                      <a:endParaRPr lang="en-US" sz="1100" dirty="0"/>
                    </a:p>
                  </a:txBody>
                  <a:tcPr marL="68580" marR="68580" marT="34290" marB="34290"/>
                </a:tc>
                <a:extLst>
                  <a:ext uri="{0D108BD9-81ED-4DB2-BD59-A6C34878D82A}">
                    <a16:rowId xmlns:a16="http://schemas.microsoft.com/office/drawing/2014/main" val="2178883089"/>
                  </a:ext>
                </a:extLst>
              </a:tr>
            </a:tbl>
          </a:graphicData>
        </a:graphic>
      </p:graphicFrame>
      <p:sp>
        <p:nvSpPr>
          <p:cNvPr id="67" name="TextBox 66">
            <a:extLst>
              <a:ext uri="{FF2B5EF4-FFF2-40B4-BE49-F238E27FC236}">
                <a16:creationId xmlns:a16="http://schemas.microsoft.com/office/drawing/2014/main" id="{3A531D0B-2D8C-2E9D-FB3B-82898450B3AA}"/>
              </a:ext>
            </a:extLst>
          </p:cNvPr>
          <p:cNvSpPr txBox="1"/>
          <p:nvPr/>
        </p:nvSpPr>
        <p:spPr>
          <a:xfrm>
            <a:off x="6134886" y="4207696"/>
            <a:ext cx="2874952" cy="415498"/>
          </a:xfrm>
          <a:prstGeom prst="rect">
            <a:avLst/>
          </a:prstGeom>
          <a:noFill/>
        </p:spPr>
        <p:txBody>
          <a:bodyPr wrap="square">
            <a:spAutoFit/>
          </a:bodyPr>
          <a:lstStyle/>
          <a:p>
            <a:pPr algn="ctr"/>
            <a:r>
              <a:rPr lang="en-GB" sz="1050" dirty="0">
                <a:solidFill>
                  <a:srgbClr val="C9D1D9"/>
                </a:solidFill>
                <a:latin typeface="-apple-system"/>
              </a:rPr>
              <a:t>calculates the statistical significance of matches and ranks them in a table</a:t>
            </a:r>
            <a:endParaRPr lang="en-US" sz="1050" dirty="0"/>
          </a:p>
        </p:txBody>
      </p:sp>
      <p:sp>
        <p:nvSpPr>
          <p:cNvPr id="68" name="TextBox 67">
            <a:extLst>
              <a:ext uri="{FF2B5EF4-FFF2-40B4-BE49-F238E27FC236}">
                <a16:creationId xmlns:a16="http://schemas.microsoft.com/office/drawing/2014/main" id="{6F8CF17A-DDCA-EB1B-4E76-62CBBEB71232}"/>
              </a:ext>
            </a:extLst>
          </p:cNvPr>
          <p:cNvSpPr txBox="1"/>
          <p:nvPr/>
        </p:nvSpPr>
        <p:spPr>
          <a:xfrm>
            <a:off x="3036762" y="692390"/>
            <a:ext cx="3070478" cy="253916"/>
          </a:xfrm>
          <a:prstGeom prst="rect">
            <a:avLst/>
          </a:prstGeom>
          <a:noFill/>
        </p:spPr>
        <p:txBody>
          <a:bodyPr wrap="square">
            <a:spAutoFit/>
          </a:bodyPr>
          <a:lstStyle/>
          <a:p>
            <a:pPr algn="ctr"/>
            <a:r>
              <a:rPr lang="en-GB" sz="1050" dirty="0">
                <a:solidFill>
                  <a:srgbClr val="C9D1D9"/>
                </a:solidFill>
                <a:latin typeface="-apple-system"/>
              </a:rPr>
              <a:t>You can also do this with proteins!</a:t>
            </a:r>
            <a:endParaRPr lang="en-US" sz="1050" dirty="0"/>
          </a:p>
        </p:txBody>
      </p:sp>
      <p:sp>
        <p:nvSpPr>
          <p:cNvPr id="70" name="TextBox 69">
            <a:extLst>
              <a:ext uri="{FF2B5EF4-FFF2-40B4-BE49-F238E27FC236}">
                <a16:creationId xmlns:a16="http://schemas.microsoft.com/office/drawing/2014/main" id="{2964DFBF-9768-A56E-5007-634FC35EEC26}"/>
              </a:ext>
            </a:extLst>
          </p:cNvPr>
          <p:cNvSpPr txBox="1"/>
          <p:nvPr/>
        </p:nvSpPr>
        <p:spPr>
          <a:xfrm>
            <a:off x="-525401" y="2957092"/>
            <a:ext cx="3070478" cy="553998"/>
          </a:xfrm>
          <a:prstGeom prst="rect">
            <a:avLst/>
          </a:prstGeom>
          <a:noFill/>
        </p:spPr>
        <p:txBody>
          <a:bodyPr wrap="square">
            <a:spAutoFit/>
          </a:bodyPr>
          <a:lstStyle/>
          <a:p>
            <a:pPr algn="ctr"/>
            <a:r>
              <a:rPr lang="en-GB" sz="3000" dirty="0">
                <a:solidFill>
                  <a:srgbClr val="C9D1D9"/>
                </a:solidFill>
                <a:latin typeface="-apple-system"/>
              </a:rPr>
              <a:t>?</a:t>
            </a:r>
            <a:endParaRPr lang="en-US" sz="3000" dirty="0"/>
          </a:p>
        </p:txBody>
      </p:sp>
      <p:cxnSp>
        <p:nvCxnSpPr>
          <p:cNvPr id="72" name="Straight Arrow Connector 71">
            <a:extLst>
              <a:ext uri="{FF2B5EF4-FFF2-40B4-BE49-F238E27FC236}">
                <a16:creationId xmlns:a16="http://schemas.microsoft.com/office/drawing/2014/main" id="{ED8E7C02-7235-42B6-9EB1-DC08B2CEBBF9}"/>
              </a:ext>
            </a:extLst>
          </p:cNvPr>
          <p:cNvCxnSpPr/>
          <p:nvPr/>
        </p:nvCxnSpPr>
        <p:spPr>
          <a:xfrm>
            <a:off x="5535386" y="2816477"/>
            <a:ext cx="542462"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8195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p:cTn id="7" dur="1000" fill="hold"/>
                                        <p:tgtEl>
                                          <p:spTgt spid="70"/>
                                        </p:tgtEl>
                                        <p:attrNameLst>
                                          <p:attrName>ppt_w</p:attrName>
                                        </p:attrNameLst>
                                      </p:cBhvr>
                                      <p:tavLst>
                                        <p:tav tm="0">
                                          <p:val>
                                            <p:strVal val="#ppt_w*0.70"/>
                                          </p:val>
                                        </p:tav>
                                        <p:tav tm="100000">
                                          <p:val>
                                            <p:strVal val="#ppt_w"/>
                                          </p:val>
                                        </p:tav>
                                      </p:tavLst>
                                    </p:anim>
                                    <p:anim calcmode="lin" valueType="num">
                                      <p:cBhvr>
                                        <p:cTn id="8" dur="1000" fill="hold"/>
                                        <p:tgtEl>
                                          <p:spTgt spid="70"/>
                                        </p:tgtEl>
                                        <p:attrNameLst>
                                          <p:attrName>ppt_h</p:attrName>
                                        </p:attrNameLst>
                                      </p:cBhvr>
                                      <p:tavLst>
                                        <p:tav tm="0">
                                          <p:val>
                                            <p:strVal val="#ppt_h"/>
                                          </p:val>
                                        </p:tav>
                                        <p:tav tm="100000">
                                          <p:val>
                                            <p:strVal val="#ppt_h"/>
                                          </p:val>
                                        </p:tav>
                                      </p:tavLst>
                                    </p:anim>
                                    <p:animEffect transition="in" filter="fade">
                                      <p:cBhvr>
                                        <p:cTn id="9" dur="1000"/>
                                        <p:tgtEl>
                                          <p:spTgt spid="70"/>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61"/>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5"/>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30"/>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3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32"/>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33"/>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35"/>
                                        </p:tgtEl>
                                        <p:attrNameLst>
                                          <p:attrName>style.visibility</p:attrName>
                                        </p:attrNameLst>
                                      </p:cBhvr>
                                      <p:to>
                                        <p:strVal val="visible"/>
                                      </p:to>
                                    </p:set>
                                  </p:childTnLst>
                                </p:cTn>
                              </p:par>
                              <p:par>
                                <p:cTn id="48" presetID="1" presetClass="entr" presetSubtype="0" fill="hold" grpId="0" nodeType="withEffect">
                                  <p:stCondLst>
                                    <p:cond delay="0"/>
                                  </p:stCondLst>
                                  <p:childTnLst>
                                    <p:set>
                                      <p:cBhvr>
                                        <p:cTn id="49" dur="1" fill="hold">
                                          <p:stCondLst>
                                            <p:cond delay="0"/>
                                          </p:stCondLst>
                                        </p:cTn>
                                        <p:tgtEl>
                                          <p:spTgt spid="36"/>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37"/>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38"/>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39"/>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40"/>
                                        </p:tgtEl>
                                        <p:attrNameLst>
                                          <p:attrName>style.visibility</p:attrName>
                                        </p:attrNameLst>
                                      </p:cBhvr>
                                      <p:to>
                                        <p:strVal val="visible"/>
                                      </p:to>
                                    </p:set>
                                  </p:childTnLst>
                                </p:cTn>
                              </p:par>
                              <p:par>
                                <p:cTn id="58" presetID="1" presetClass="entr" presetSubtype="0" fill="hold" grpId="0" nodeType="withEffect">
                                  <p:stCondLst>
                                    <p:cond delay="0"/>
                                  </p:stCondLst>
                                  <p:childTnLst>
                                    <p:set>
                                      <p:cBhvr>
                                        <p:cTn id="59" dur="1" fill="hold">
                                          <p:stCondLst>
                                            <p:cond delay="0"/>
                                          </p:stCondLst>
                                        </p:cTn>
                                        <p:tgtEl>
                                          <p:spTgt spid="41"/>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42"/>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43"/>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64"/>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nodeType="clickEffect">
                                  <p:stCondLst>
                                    <p:cond delay="0"/>
                                  </p:stCondLst>
                                  <p:childTnLst>
                                    <p:set>
                                      <p:cBhvr>
                                        <p:cTn id="71" dur="1" fill="hold">
                                          <p:stCondLst>
                                            <p:cond delay="0"/>
                                          </p:stCondLst>
                                        </p:cTn>
                                        <p:tgtEl>
                                          <p:spTgt spid="72"/>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nodeType="clickEffect">
                                  <p:stCondLst>
                                    <p:cond delay="0"/>
                                  </p:stCondLst>
                                  <p:childTnLst>
                                    <p:set>
                                      <p:cBhvr>
                                        <p:cTn id="75" dur="1" fill="hold">
                                          <p:stCondLst>
                                            <p:cond delay="0"/>
                                          </p:stCondLst>
                                        </p:cTn>
                                        <p:tgtEl>
                                          <p:spTgt spid="65"/>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67"/>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 presetClass="entr" presetSubtype="0" fill="hold" grpId="0" nodeType="clickEffect">
                                  <p:stCondLst>
                                    <p:cond delay="0"/>
                                  </p:stCondLst>
                                  <p:childTnLst>
                                    <p:set>
                                      <p:cBhvr>
                                        <p:cTn id="83"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p:bldP spid="18" grpId="0"/>
      <p:bldP spid="19" grpId="0"/>
      <p:bldP spid="20" grpId="0"/>
      <p:bldP spid="21" grpId="0"/>
      <p:bldP spid="22" grpId="0"/>
      <p:bldP spid="23" grpId="0"/>
      <p:bldP spid="24" grpId="0"/>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61" grpId="0" animBg="1"/>
      <p:bldP spid="64" grpId="0"/>
      <p:bldP spid="67" grpId="0"/>
      <p:bldP spid="68" grpId="0"/>
      <p:bldP spid="7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3" name="Rectangle 2">
            <a:extLst>
              <a:ext uri="{FF2B5EF4-FFF2-40B4-BE49-F238E27FC236}">
                <a16:creationId xmlns:a16="http://schemas.microsoft.com/office/drawing/2014/main" id="{FE85CBF8-A6C4-9F46-B9F4-466D450C2A03}"/>
              </a:ext>
            </a:extLst>
          </p:cNvPr>
          <p:cNvSpPr/>
          <p:nvPr/>
        </p:nvSpPr>
        <p:spPr>
          <a:xfrm>
            <a:off x="199341" y="215395"/>
            <a:ext cx="8747145" cy="415498"/>
          </a:xfrm>
          <a:prstGeom prst="rect">
            <a:avLst/>
          </a:prstGeom>
        </p:spPr>
        <p:txBody>
          <a:bodyPr wrap="square">
            <a:spAutoFit/>
          </a:bodyPr>
          <a:lstStyle/>
          <a:p>
            <a:pPr algn="ctr"/>
            <a:r>
              <a:rPr lang="en-US" sz="2100" dirty="0">
                <a:solidFill>
                  <a:srgbClr val="C3D5E8"/>
                </a:solidFill>
                <a:latin typeface=""/>
              </a:rPr>
              <a:t>BLAST</a:t>
            </a:r>
          </a:p>
        </p:txBody>
      </p:sp>
      <p:sp>
        <p:nvSpPr>
          <p:cNvPr id="6" name="TextBox 5">
            <a:extLst>
              <a:ext uri="{FF2B5EF4-FFF2-40B4-BE49-F238E27FC236}">
                <a16:creationId xmlns:a16="http://schemas.microsoft.com/office/drawing/2014/main" id="{CC895500-29AE-AD9E-8D47-D247E787B834}"/>
              </a:ext>
            </a:extLst>
          </p:cNvPr>
          <p:cNvSpPr txBox="1"/>
          <p:nvPr/>
        </p:nvSpPr>
        <p:spPr>
          <a:xfrm>
            <a:off x="750761" y="1246360"/>
            <a:ext cx="4572000" cy="2677656"/>
          </a:xfrm>
          <a:prstGeom prst="rect">
            <a:avLst/>
          </a:prstGeom>
          <a:noFill/>
        </p:spPr>
        <p:txBody>
          <a:bodyPr wrap="square">
            <a:spAutoFit/>
          </a:bodyPr>
          <a:lstStyle/>
          <a:p>
            <a:pPr marL="214313" indent="-214313">
              <a:spcAft>
                <a:spcPts val="17100"/>
              </a:spcAft>
              <a:buFont typeface="Arial" panose="020B0604020202020204" pitchFamily="34" charset="0"/>
              <a:buChar char="•"/>
            </a:pPr>
            <a:r>
              <a:rPr lang="en-GB" sz="1500" dirty="0">
                <a:solidFill>
                  <a:srgbClr val="C9D1D9"/>
                </a:solidFill>
                <a:latin typeface="-apple-system"/>
              </a:rPr>
              <a:t>Identifying genes or proteins</a:t>
            </a:r>
          </a:p>
          <a:p>
            <a:pPr marL="214313" indent="-214313">
              <a:buFont typeface="Arial" panose="020B0604020202020204" pitchFamily="34" charset="0"/>
              <a:buChar char="•"/>
            </a:pPr>
            <a:r>
              <a:rPr lang="en-GB" sz="1050" dirty="0">
                <a:solidFill>
                  <a:srgbClr val="C9D1D9"/>
                </a:solidFill>
                <a:latin typeface="-apple-system"/>
              </a:rPr>
              <a:t>Identifying orthologs and paralogs</a:t>
            </a:r>
          </a:p>
        </p:txBody>
      </p:sp>
      <p:sp>
        <p:nvSpPr>
          <p:cNvPr id="8" name="TextBox 7">
            <a:extLst>
              <a:ext uri="{FF2B5EF4-FFF2-40B4-BE49-F238E27FC236}">
                <a16:creationId xmlns:a16="http://schemas.microsoft.com/office/drawing/2014/main" id="{F4C193CF-730F-7A9D-FAE2-2CB8B2213A24}"/>
              </a:ext>
            </a:extLst>
          </p:cNvPr>
          <p:cNvSpPr txBox="1"/>
          <p:nvPr/>
        </p:nvSpPr>
        <p:spPr>
          <a:xfrm>
            <a:off x="3036762" y="592378"/>
            <a:ext cx="3070478" cy="253916"/>
          </a:xfrm>
          <a:prstGeom prst="rect">
            <a:avLst/>
          </a:prstGeom>
          <a:noFill/>
        </p:spPr>
        <p:txBody>
          <a:bodyPr wrap="square">
            <a:spAutoFit/>
          </a:bodyPr>
          <a:lstStyle/>
          <a:p>
            <a:pPr algn="ctr"/>
            <a:r>
              <a:rPr lang="en-GB" sz="1050" dirty="0">
                <a:solidFill>
                  <a:srgbClr val="C9D1D9"/>
                </a:solidFill>
                <a:latin typeface="-apple-system"/>
              </a:rPr>
              <a:t>When do we need to use it?</a:t>
            </a:r>
          </a:p>
        </p:txBody>
      </p:sp>
      <p:pic>
        <p:nvPicPr>
          <p:cNvPr id="1026" name="Picture 2" descr="Mass-spectrometry Icons - Free SVG &amp; PNG Mass-spectrometry Images - Noun  Project">
            <a:extLst>
              <a:ext uri="{FF2B5EF4-FFF2-40B4-BE49-F238E27FC236}">
                <a16:creationId xmlns:a16="http://schemas.microsoft.com/office/drawing/2014/main" id="{68609118-DBCF-3C80-5E0C-B72F6328AB76}"/>
              </a:ext>
            </a:extLst>
          </p:cNvPr>
          <p:cNvPicPr>
            <a:picLocks noChangeAspect="1" noChangeArrowheads="1"/>
          </p:cNvPicPr>
          <p:nvPr/>
        </p:nvPicPr>
        <p:blipFill rotWithShape="1">
          <a:blip r:embed="rId6">
            <a:lum bright="70000" contrast="-70000"/>
            <a:extLst>
              <a:ext uri="{28A0092B-C50C-407E-A947-70E740481C1C}">
                <a14:useLocalDpi xmlns:a14="http://schemas.microsoft.com/office/drawing/2010/main" val="0"/>
              </a:ext>
            </a:extLst>
          </a:blip>
          <a:srcRect t="20915" b="26499"/>
          <a:stretch/>
        </p:blipFill>
        <p:spPr bwMode="auto">
          <a:xfrm>
            <a:off x="750761" y="1600200"/>
            <a:ext cx="1905000" cy="100178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F301F45-D510-6391-CB05-2D98B7344E4D}"/>
              </a:ext>
            </a:extLst>
          </p:cNvPr>
          <p:cNvSpPr txBox="1"/>
          <p:nvPr/>
        </p:nvSpPr>
        <p:spPr>
          <a:xfrm>
            <a:off x="578780" y="2829910"/>
            <a:ext cx="2216945" cy="461665"/>
          </a:xfrm>
          <a:prstGeom prst="rect">
            <a:avLst/>
          </a:prstGeom>
          <a:noFill/>
        </p:spPr>
        <p:txBody>
          <a:bodyPr wrap="square" rtlCol="0">
            <a:spAutoFit/>
          </a:bodyPr>
          <a:lstStyle/>
          <a:p>
            <a:pPr algn="ctr"/>
            <a:r>
              <a:rPr lang="en-US" sz="1200" dirty="0">
                <a:solidFill>
                  <a:srgbClr val="C3D5E8"/>
                </a:solidFill>
              </a:rPr>
              <a:t>Mass spectrometry on a </a:t>
            </a:r>
            <a:r>
              <a:rPr lang="en-US" sz="1200" i="1" dirty="0" err="1">
                <a:solidFill>
                  <a:srgbClr val="C3D5E8"/>
                </a:solidFill>
              </a:rPr>
              <a:t>schistosoma</a:t>
            </a:r>
            <a:r>
              <a:rPr lang="en-US" sz="1200" i="1" dirty="0">
                <a:solidFill>
                  <a:srgbClr val="C3D5E8"/>
                </a:solidFill>
              </a:rPr>
              <a:t> mansoni </a:t>
            </a:r>
            <a:r>
              <a:rPr lang="en-US" sz="1200" dirty="0">
                <a:solidFill>
                  <a:srgbClr val="C3D5E8"/>
                </a:solidFill>
              </a:rPr>
              <a:t>sample</a:t>
            </a:r>
          </a:p>
        </p:txBody>
      </p:sp>
      <p:cxnSp>
        <p:nvCxnSpPr>
          <p:cNvPr id="11" name="Straight Arrow Connector 10">
            <a:extLst>
              <a:ext uri="{FF2B5EF4-FFF2-40B4-BE49-F238E27FC236}">
                <a16:creationId xmlns:a16="http://schemas.microsoft.com/office/drawing/2014/main" id="{F7A887A5-25E9-0A64-63E5-9C80B6F4F638}"/>
              </a:ext>
            </a:extLst>
          </p:cNvPr>
          <p:cNvCxnSpPr>
            <a:cxnSpLocks/>
          </p:cNvCxnSpPr>
          <p:nvPr/>
        </p:nvCxnSpPr>
        <p:spPr>
          <a:xfrm>
            <a:off x="2795725" y="2257425"/>
            <a:ext cx="283899" cy="0"/>
          </a:xfrm>
          <a:prstGeom prst="straightConnector1">
            <a:avLst/>
          </a:prstGeom>
          <a:ln>
            <a:solidFill>
              <a:srgbClr val="C3D5E8"/>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AEA841E-4E7F-1B05-CE55-965CF58B938F}"/>
              </a:ext>
            </a:extLst>
          </p:cNvPr>
          <p:cNvSpPr txBox="1"/>
          <p:nvPr/>
        </p:nvSpPr>
        <p:spPr>
          <a:xfrm>
            <a:off x="3292447" y="1786652"/>
            <a:ext cx="2828925" cy="738664"/>
          </a:xfrm>
          <a:prstGeom prst="rect">
            <a:avLst/>
          </a:prstGeom>
          <a:noFill/>
        </p:spPr>
        <p:txBody>
          <a:bodyPr wrap="square">
            <a:spAutoFit/>
          </a:bodyPr>
          <a:lstStyle/>
          <a:p>
            <a:r>
              <a:rPr lang="en-GB" sz="1050" dirty="0">
                <a:solidFill>
                  <a:srgbClr val="C3D5E8"/>
                </a:solidFill>
              </a:rPr>
              <a:t>RNDPKVSDYHPRSMHSENNVVTNPQPSSNKPSRPNPPTLPSQQKLNPTVSFNPPSSLSSSSTVVITTQAPTVNQISSNQQLSNQSMSNMLGMIKGGAGNLIRNIRDASTKVIGTVS</a:t>
            </a:r>
            <a:endParaRPr lang="en-US" sz="1050" dirty="0">
              <a:solidFill>
                <a:srgbClr val="C3D5E8"/>
              </a:solidFill>
            </a:endParaRPr>
          </a:p>
        </p:txBody>
      </p:sp>
      <p:cxnSp>
        <p:nvCxnSpPr>
          <p:cNvPr id="14" name="Straight Arrow Connector 13">
            <a:extLst>
              <a:ext uri="{FF2B5EF4-FFF2-40B4-BE49-F238E27FC236}">
                <a16:creationId xmlns:a16="http://schemas.microsoft.com/office/drawing/2014/main" id="{5C2E9EA1-575A-E69E-BF01-B63A7ED918BF}"/>
              </a:ext>
            </a:extLst>
          </p:cNvPr>
          <p:cNvCxnSpPr>
            <a:cxnSpLocks/>
          </p:cNvCxnSpPr>
          <p:nvPr/>
        </p:nvCxnSpPr>
        <p:spPr>
          <a:xfrm>
            <a:off x="6262552" y="2257424"/>
            <a:ext cx="338273" cy="0"/>
          </a:xfrm>
          <a:prstGeom prst="straightConnector1">
            <a:avLst/>
          </a:prstGeom>
          <a:ln>
            <a:solidFill>
              <a:srgbClr val="C3D5E8"/>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51937030-3C57-6532-58EF-D554311D7DEA}"/>
              </a:ext>
            </a:extLst>
          </p:cNvPr>
          <p:cNvPicPr>
            <a:picLocks noChangeAspect="1"/>
          </p:cNvPicPr>
          <p:nvPr/>
        </p:nvPicPr>
        <p:blipFill>
          <a:blip r:embed="rId5"/>
          <a:stretch>
            <a:fillRect/>
          </a:stretch>
        </p:blipFill>
        <p:spPr>
          <a:xfrm>
            <a:off x="6758057" y="2064073"/>
            <a:ext cx="1879269" cy="345404"/>
          </a:xfrm>
          <a:prstGeom prst="rect">
            <a:avLst/>
          </a:prstGeom>
        </p:spPr>
      </p:pic>
      <p:sp>
        <p:nvSpPr>
          <p:cNvPr id="25" name="TextBox 24">
            <a:extLst>
              <a:ext uri="{FF2B5EF4-FFF2-40B4-BE49-F238E27FC236}">
                <a16:creationId xmlns:a16="http://schemas.microsoft.com/office/drawing/2014/main" id="{73CE9EFD-CD64-2A44-B21A-776A2C17EDBE}"/>
              </a:ext>
            </a:extLst>
          </p:cNvPr>
          <p:cNvSpPr txBox="1"/>
          <p:nvPr/>
        </p:nvSpPr>
        <p:spPr>
          <a:xfrm>
            <a:off x="6729541" y="2308995"/>
            <a:ext cx="2216945" cy="276999"/>
          </a:xfrm>
          <a:prstGeom prst="rect">
            <a:avLst/>
          </a:prstGeom>
          <a:noFill/>
        </p:spPr>
        <p:txBody>
          <a:bodyPr wrap="square" rtlCol="0">
            <a:spAutoFit/>
          </a:bodyPr>
          <a:lstStyle/>
          <a:p>
            <a:pPr algn="ctr"/>
            <a:r>
              <a:rPr lang="en-US" sz="1200" dirty="0">
                <a:solidFill>
                  <a:srgbClr val="C3D5E8"/>
                </a:solidFill>
              </a:rPr>
              <a:t>BLAST</a:t>
            </a:r>
          </a:p>
        </p:txBody>
      </p:sp>
      <p:sp>
        <p:nvSpPr>
          <p:cNvPr id="26" name="TextBox 25">
            <a:extLst>
              <a:ext uri="{FF2B5EF4-FFF2-40B4-BE49-F238E27FC236}">
                <a16:creationId xmlns:a16="http://schemas.microsoft.com/office/drawing/2014/main" id="{D4433242-5848-CE94-1F14-B483E0514453}"/>
              </a:ext>
            </a:extLst>
          </p:cNvPr>
          <p:cNvSpPr txBox="1"/>
          <p:nvPr/>
        </p:nvSpPr>
        <p:spPr>
          <a:xfrm>
            <a:off x="3598437" y="2922243"/>
            <a:ext cx="2216945" cy="276999"/>
          </a:xfrm>
          <a:prstGeom prst="rect">
            <a:avLst/>
          </a:prstGeom>
          <a:noFill/>
        </p:spPr>
        <p:txBody>
          <a:bodyPr wrap="square" rtlCol="0">
            <a:spAutoFit/>
          </a:bodyPr>
          <a:lstStyle/>
          <a:p>
            <a:pPr algn="ctr"/>
            <a:r>
              <a:rPr lang="en-US" sz="1200" dirty="0">
                <a:solidFill>
                  <a:srgbClr val="C3D5E8"/>
                </a:solidFill>
              </a:rPr>
              <a:t>Identified an unknown peptide</a:t>
            </a:r>
          </a:p>
        </p:txBody>
      </p:sp>
      <p:sp>
        <p:nvSpPr>
          <p:cNvPr id="27" name="TextBox 26">
            <a:extLst>
              <a:ext uri="{FF2B5EF4-FFF2-40B4-BE49-F238E27FC236}">
                <a16:creationId xmlns:a16="http://schemas.microsoft.com/office/drawing/2014/main" id="{E92B8AA9-205A-1AA1-1550-53219CFCB61A}"/>
              </a:ext>
            </a:extLst>
          </p:cNvPr>
          <p:cNvSpPr txBox="1"/>
          <p:nvPr/>
        </p:nvSpPr>
        <p:spPr>
          <a:xfrm>
            <a:off x="6618094" y="2737576"/>
            <a:ext cx="2216945" cy="830997"/>
          </a:xfrm>
          <a:prstGeom prst="rect">
            <a:avLst/>
          </a:prstGeom>
          <a:noFill/>
        </p:spPr>
        <p:txBody>
          <a:bodyPr wrap="square" rtlCol="0">
            <a:spAutoFit/>
          </a:bodyPr>
          <a:lstStyle/>
          <a:p>
            <a:pPr algn="ctr"/>
            <a:r>
              <a:rPr lang="en-US" sz="1200" dirty="0">
                <a:solidFill>
                  <a:srgbClr val="C3D5E8"/>
                </a:solidFill>
              </a:rPr>
              <a:t>Search for this sequence against all S. mansoni sequences to find what gene it belongs to.</a:t>
            </a:r>
          </a:p>
        </p:txBody>
      </p:sp>
    </p:spTree>
    <p:extLst>
      <p:ext uri="{BB962C8B-B14F-4D97-AF65-F5344CB8AC3E}">
        <p14:creationId xmlns:p14="http://schemas.microsoft.com/office/powerpoint/2010/main" val="815997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25" grpId="0"/>
      <p:bldP spid="26" grpId="0"/>
      <p:bldP spid="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3" name="Rectangle 2">
            <a:extLst>
              <a:ext uri="{FF2B5EF4-FFF2-40B4-BE49-F238E27FC236}">
                <a16:creationId xmlns:a16="http://schemas.microsoft.com/office/drawing/2014/main" id="{FE85CBF8-A6C4-9F46-B9F4-466D450C2A03}"/>
              </a:ext>
            </a:extLst>
          </p:cNvPr>
          <p:cNvSpPr/>
          <p:nvPr/>
        </p:nvSpPr>
        <p:spPr>
          <a:xfrm>
            <a:off x="199341" y="215395"/>
            <a:ext cx="8747145" cy="415498"/>
          </a:xfrm>
          <a:prstGeom prst="rect">
            <a:avLst/>
          </a:prstGeom>
        </p:spPr>
        <p:txBody>
          <a:bodyPr wrap="square">
            <a:spAutoFit/>
          </a:bodyPr>
          <a:lstStyle/>
          <a:p>
            <a:pPr algn="ctr"/>
            <a:r>
              <a:rPr lang="en-US" sz="2100" dirty="0">
                <a:solidFill>
                  <a:srgbClr val="C3D5E8"/>
                </a:solidFill>
                <a:latin typeface=""/>
              </a:rPr>
              <a:t>BLAST</a:t>
            </a:r>
          </a:p>
        </p:txBody>
      </p:sp>
      <p:sp>
        <p:nvSpPr>
          <p:cNvPr id="8" name="TextBox 7">
            <a:extLst>
              <a:ext uri="{FF2B5EF4-FFF2-40B4-BE49-F238E27FC236}">
                <a16:creationId xmlns:a16="http://schemas.microsoft.com/office/drawing/2014/main" id="{F4C193CF-730F-7A9D-FAE2-2CB8B2213A24}"/>
              </a:ext>
            </a:extLst>
          </p:cNvPr>
          <p:cNvSpPr txBox="1"/>
          <p:nvPr/>
        </p:nvSpPr>
        <p:spPr>
          <a:xfrm>
            <a:off x="3036762" y="592378"/>
            <a:ext cx="3070478" cy="253916"/>
          </a:xfrm>
          <a:prstGeom prst="rect">
            <a:avLst/>
          </a:prstGeom>
          <a:noFill/>
        </p:spPr>
        <p:txBody>
          <a:bodyPr wrap="square">
            <a:spAutoFit/>
          </a:bodyPr>
          <a:lstStyle/>
          <a:p>
            <a:pPr algn="ctr"/>
            <a:r>
              <a:rPr lang="en-GB" sz="1050" dirty="0">
                <a:solidFill>
                  <a:srgbClr val="C9D1D9"/>
                </a:solidFill>
                <a:latin typeface="-apple-system"/>
              </a:rPr>
              <a:t>When do we need to use it?</a:t>
            </a:r>
          </a:p>
        </p:txBody>
      </p:sp>
      <p:pic>
        <p:nvPicPr>
          <p:cNvPr id="2" name="Picture 1">
            <a:extLst>
              <a:ext uri="{FF2B5EF4-FFF2-40B4-BE49-F238E27FC236}">
                <a16:creationId xmlns:a16="http://schemas.microsoft.com/office/drawing/2014/main" id="{D885EA5D-7C1C-1C96-4F10-EA5F0190D4E6}"/>
              </a:ext>
            </a:extLst>
          </p:cNvPr>
          <p:cNvPicPr>
            <a:picLocks noChangeAspect="1"/>
          </p:cNvPicPr>
          <p:nvPr/>
        </p:nvPicPr>
        <p:blipFill>
          <a:blip r:embed="rId6"/>
          <a:stretch>
            <a:fillRect/>
          </a:stretch>
        </p:blipFill>
        <p:spPr>
          <a:xfrm>
            <a:off x="777133" y="642074"/>
            <a:ext cx="7772400" cy="4070028"/>
          </a:xfrm>
          <a:prstGeom prst="rect">
            <a:avLst/>
          </a:prstGeom>
        </p:spPr>
      </p:pic>
    </p:spTree>
    <p:extLst>
      <p:ext uri="{BB962C8B-B14F-4D97-AF65-F5344CB8AC3E}">
        <p14:creationId xmlns:p14="http://schemas.microsoft.com/office/powerpoint/2010/main" val="208697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3" name="Rectangle 2">
            <a:extLst>
              <a:ext uri="{FF2B5EF4-FFF2-40B4-BE49-F238E27FC236}">
                <a16:creationId xmlns:a16="http://schemas.microsoft.com/office/drawing/2014/main" id="{FE85CBF8-A6C4-9F46-B9F4-466D450C2A03}"/>
              </a:ext>
            </a:extLst>
          </p:cNvPr>
          <p:cNvSpPr/>
          <p:nvPr/>
        </p:nvSpPr>
        <p:spPr>
          <a:xfrm>
            <a:off x="199341" y="215395"/>
            <a:ext cx="8747145" cy="415498"/>
          </a:xfrm>
          <a:prstGeom prst="rect">
            <a:avLst/>
          </a:prstGeom>
        </p:spPr>
        <p:txBody>
          <a:bodyPr wrap="square">
            <a:spAutoFit/>
          </a:bodyPr>
          <a:lstStyle/>
          <a:p>
            <a:pPr algn="ctr"/>
            <a:r>
              <a:rPr lang="en-US" sz="2100" dirty="0">
                <a:solidFill>
                  <a:srgbClr val="C3D5E8"/>
                </a:solidFill>
                <a:latin typeface=""/>
              </a:rPr>
              <a:t>Genome Browsers</a:t>
            </a:r>
          </a:p>
        </p:txBody>
      </p:sp>
      <p:sp>
        <p:nvSpPr>
          <p:cNvPr id="5" name="TextBox 4">
            <a:extLst>
              <a:ext uri="{FF2B5EF4-FFF2-40B4-BE49-F238E27FC236}">
                <a16:creationId xmlns:a16="http://schemas.microsoft.com/office/drawing/2014/main" id="{8B992940-3EA2-BC5D-CF16-727A40F6215B}"/>
              </a:ext>
            </a:extLst>
          </p:cNvPr>
          <p:cNvSpPr txBox="1"/>
          <p:nvPr/>
        </p:nvSpPr>
        <p:spPr>
          <a:xfrm>
            <a:off x="116505" y="866701"/>
            <a:ext cx="8991999" cy="1069524"/>
          </a:xfrm>
          <a:prstGeom prst="rect">
            <a:avLst/>
          </a:prstGeom>
          <a:noFill/>
        </p:spPr>
        <p:txBody>
          <a:bodyPr wrap="square">
            <a:spAutoFit/>
          </a:bodyPr>
          <a:lstStyle/>
          <a:p>
            <a:pPr>
              <a:spcAft>
                <a:spcPts val="300"/>
              </a:spcAft>
            </a:pPr>
            <a:r>
              <a:rPr lang="en-US" dirty="0">
                <a:solidFill>
                  <a:srgbClr val="C3D5E8"/>
                </a:solidFill>
                <a:latin typeface=""/>
              </a:rPr>
              <a:t>They are used to:</a:t>
            </a:r>
          </a:p>
          <a:p>
            <a:pPr marL="285750" indent="-285750">
              <a:spcAft>
                <a:spcPts val="300"/>
              </a:spcAft>
              <a:buClr>
                <a:schemeClr val="bg1"/>
              </a:buClr>
              <a:buFont typeface="Arial" panose="020B0604020202020204" pitchFamily="34" charset="0"/>
              <a:buChar char="•"/>
            </a:pPr>
            <a:r>
              <a:rPr lang="en-US" dirty="0" err="1">
                <a:solidFill>
                  <a:srgbClr val="C3D5E8"/>
                </a:solidFill>
                <a:latin typeface=""/>
              </a:rPr>
              <a:t>Visualise</a:t>
            </a:r>
            <a:r>
              <a:rPr lang="en-US" dirty="0">
                <a:solidFill>
                  <a:srgbClr val="C3D5E8"/>
                </a:solidFill>
                <a:latin typeface=""/>
              </a:rPr>
              <a:t> a gene model in its genomic context</a:t>
            </a:r>
          </a:p>
          <a:p>
            <a:pPr marL="285750" indent="-285750">
              <a:spcAft>
                <a:spcPts val="300"/>
              </a:spcAft>
              <a:buClr>
                <a:schemeClr val="bg1"/>
              </a:buClr>
              <a:buFont typeface="Arial" panose="020B0604020202020204" pitchFamily="34" charset="0"/>
              <a:buChar char="•"/>
            </a:pPr>
            <a:r>
              <a:rPr lang="en-US" dirty="0">
                <a:solidFill>
                  <a:srgbClr val="C3D5E8"/>
                </a:solidFill>
                <a:latin typeface=""/>
              </a:rPr>
              <a:t>Assess gene model correct</a:t>
            </a:r>
          </a:p>
          <a:p>
            <a:pPr marL="285750" indent="-285750">
              <a:spcAft>
                <a:spcPts val="300"/>
              </a:spcAft>
              <a:buClr>
                <a:schemeClr val="bg1"/>
              </a:buClr>
              <a:buFont typeface="Arial" panose="020B0604020202020204" pitchFamily="34" charset="0"/>
              <a:buChar char="•"/>
            </a:pPr>
            <a:r>
              <a:rPr lang="en-US" dirty="0">
                <a:solidFill>
                  <a:srgbClr val="C3D5E8"/>
                </a:solidFill>
                <a:latin typeface=""/>
              </a:rPr>
              <a:t>They are also used for </a:t>
            </a:r>
            <a:r>
              <a:rPr lang="en-US" dirty="0" err="1">
                <a:solidFill>
                  <a:srgbClr val="C3D5E8"/>
                </a:solidFill>
                <a:latin typeface=""/>
              </a:rPr>
              <a:t>visualising</a:t>
            </a:r>
            <a:r>
              <a:rPr lang="en-US" dirty="0">
                <a:solidFill>
                  <a:srgbClr val="C3D5E8"/>
                </a:solidFill>
                <a:latin typeface=""/>
              </a:rPr>
              <a:t> functional genomics data</a:t>
            </a:r>
          </a:p>
        </p:txBody>
      </p:sp>
      <p:pic>
        <p:nvPicPr>
          <p:cNvPr id="6" name="Picture 5">
            <a:extLst>
              <a:ext uri="{FF2B5EF4-FFF2-40B4-BE49-F238E27FC236}">
                <a16:creationId xmlns:a16="http://schemas.microsoft.com/office/drawing/2014/main" id="{01FEAD2B-7FA0-4C9A-0582-E13EF54DEA8C}"/>
              </a:ext>
            </a:extLst>
          </p:cNvPr>
          <p:cNvPicPr>
            <a:picLocks noChangeAspect="1"/>
          </p:cNvPicPr>
          <p:nvPr/>
        </p:nvPicPr>
        <p:blipFill>
          <a:blip r:embed="rId6"/>
          <a:stretch>
            <a:fillRect/>
          </a:stretch>
        </p:blipFill>
        <p:spPr>
          <a:xfrm>
            <a:off x="685800" y="2530057"/>
            <a:ext cx="7772400" cy="1603828"/>
          </a:xfrm>
          <a:prstGeom prst="rect">
            <a:avLst/>
          </a:prstGeom>
        </p:spPr>
      </p:pic>
    </p:spTree>
    <p:extLst>
      <p:ext uri="{BB962C8B-B14F-4D97-AF65-F5344CB8AC3E}">
        <p14:creationId xmlns:p14="http://schemas.microsoft.com/office/powerpoint/2010/main" val="1243327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9341" y="215395"/>
            <a:ext cx="8744634" cy="415498"/>
          </a:xfrm>
          <a:prstGeom prst="rect">
            <a:avLst/>
          </a:prstGeom>
        </p:spPr>
        <p:txBody>
          <a:bodyPr wrap="square">
            <a:spAutoFit/>
          </a:bodyPr>
          <a:lstStyle/>
          <a:p>
            <a:pPr algn="ctr"/>
            <a:r>
              <a:rPr lang="en-US" sz="2100" dirty="0">
                <a:solidFill>
                  <a:srgbClr val="C3D5E8"/>
                </a:solidFill>
                <a:latin typeface=""/>
              </a:rPr>
              <a:t>Variants Effect Predictor (VEP)</a:t>
            </a:r>
          </a:p>
        </p:txBody>
      </p:sp>
      <p:sp>
        <p:nvSpPr>
          <p:cNvPr id="2" name="TextBox 1">
            <a:extLst>
              <a:ext uri="{FF2B5EF4-FFF2-40B4-BE49-F238E27FC236}">
                <a16:creationId xmlns:a16="http://schemas.microsoft.com/office/drawing/2014/main" id="{9B53667E-501E-8833-34EA-79AFF68BAF0D}"/>
              </a:ext>
            </a:extLst>
          </p:cNvPr>
          <p:cNvSpPr txBox="1"/>
          <p:nvPr/>
        </p:nvSpPr>
        <p:spPr>
          <a:xfrm>
            <a:off x="2297892" y="1298302"/>
            <a:ext cx="5446630" cy="878458"/>
          </a:xfrm>
          <a:prstGeom prst="cloudCallout">
            <a:avLst/>
          </a:prstGeom>
          <a:noFill/>
          <a:ln>
            <a:solidFill>
              <a:srgbClr val="86A7BB"/>
            </a:solidFill>
          </a:ln>
        </p:spPr>
        <p:txBody>
          <a:bodyPr wrap="square">
            <a:spAutoFit/>
          </a:bodyPr>
          <a:lstStyle/>
          <a:p>
            <a:r>
              <a:rPr lang="en-GB" sz="1050" dirty="0">
                <a:solidFill>
                  <a:srgbClr val="C9D1D9"/>
                </a:solidFill>
                <a:latin typeface="-apple-system"/>
              </a:rPr>
              <a:t>"We found 1 putative PZQ-R SNP in our reads supported by a very high read depth (Table S1, Fig. S7). This SNP (c.2708G&gt;T on isoform 5, p.G903*) was found in a single Omani sample "</a:t>
            </a:r>
            <a:endParaRPr lang="en-US" sz="1050" dirty="0"/>
          </a:p>
        </p:txBody>
      </p:sp>
      <p:sp>
        <p:nvSpPr>
          <p:cNvPr id="5" name="TextBox 4">
            <a:extLst>
              <a:ext uri="{FF2B5EF4-FFF2-40B4-BE49-F238E27FC236}">
                <a16:creationId xmlns:a16="http://schemas.microsoft.com/office/drawing/2014/main" id="{6B5EA4E0-FCE9-5E5F-F813-D73C56EB1460}"/>
              </a:ext>
            </a:extLst>
          </p:cNvPr>
          <p:cNvSpPr txBox="1"/>
          <p:nvPr/>
        </p:nvSpPr>
        <p:spPr>
          <a:xfrm>
            <a:off x="663933" y="3193997"/>
            <a:ext cx="7987085" cy="1069524"/>
          </a:xfrm>
          <a:prstGeom prst="rect">
            <a:avLst/>
          </a:prstGeom>
          <a:noFill/>
        </p:spPr>
        <p:txBody>
          <a:bodyPr wrap="square">
            <a:spAutoFit/>
          </a:bodyPr>
          <a:lstStyle/>
          <a:p>
            <a:pPr>
              <a:spcAft>
                <a:spcPts val="300"/>
              </a:spcAft>
            </a:pPr>
            <a:r>
              <a:rPr lang="en-GB" dirty="0">
                <a:solidFill>
                  <a:srgbClr val="C3D5E8"/>
                </a:solidFill>
                <a:latin typeface=""/>
              </a:rPr>
              <a:t>VEP is a tool that allows you to predict what the consequences of these variants are:</a:t>
            </a:r>
          </a:p>
          <a:p>
            <a:pPr marL="285750" indent="-285750">
              <a:spcAft>
                <a:spcPts val="300"/>
              </a:spcAft>
              <a:buClr>
                <a:schemeClr val="bg1"/>
              </a:buClr>
              <a:buFont typeface="Arial" panose="020B0604020202020204" pitchFamily="34" charset="0"/>
              <a:buChar char="•"/>
            </a:pPr>
            <a:r>
              <a:rPr lang="en-GB" dirty="0">
                <a:solidFill>
                  <a:srgbClr val="C3D5E8"/>
                </a:solidFill>
                <a:latin typeface=""/>
              </a:rPr>
              <a:t>whether they fall within or near genes</a:t>
            </a:r>
          </a:p>
          <a:p>
            <a:pPr marL="285750" indent="-285750">
              <a:spcAft>
                <a:spcPts val="300"/>
              </a:spcAft>
              <a:buClr>
                <a:schemeClr val="bg1"/>
              </a:buClr>
              <a:buFont typeface="Arial" panose="020B0604020202020204" pitchFamily="34" charset="0"/>
              <a:buChar char="•"/>
            </a:pPr>
            <a:r>
              <a:rPr lang="en-GB" dirty="0">
                <a:solidFill>
                  <a:srgbClr val="C3D5E8"/>
                </a:solidFill>
                <a:latin typeface=""/>
              </a:rPr>
              <a:t>whether they result in a change to the amino acid sequence of a protein</a:t>
            </a:r>
          </a:p>
          <a:p>
            <a:pPr marL="285750" indent="-285750">
              <a:spcAft>
                <a:spcPts val="300"/>
              </a:spcAft>
              <a:buClr>
                <a:schemeClr val="bg1"/>
              </a:buClr>
              <a:buFont typeface="Arial" panose="020B0604020202020204" pitchFamily="34" charset="0"/>
              <a:buChar char="•"/>
            </a:pPr>
            <a:r>
              <a:rPr lang="en-GB" dirty="0">
                <a:solidFill>
                  <a:srgbClr val="C3D5E8"/>
                </a:solidFill>
                <a:latin typeface=""/>
              </a:rPr>
              <a:t>whether the resulted change is predicted to have a severe impact on the protein</a:t>
            </a:r>
          </a:p>
        </p:txBody>
      </p:sp>
    </p:spTree>
    <p:extLst>
      <p:ext uri="{BB962C8B-B14F-4D97-AF65-F5344CB8AC3E}">
        <p14:creationId xmlns:p14="http://schemas.microsoft.com/office/powerpoint/2010/main" val="29556154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207</TotalTime>
  <Words>1310</Words>
  <Application>Microsoft Macintosh PowerPoint</Application>
  <PresentationFormat>On-screen Show (16:9)</PresentationFormat>
  <Paragraphs>170</Paragraphs>
  <Slides>14</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Calibri</vt:lpstr>
      <vt:lpstr>-apple-system</vt:lpstr>
      <vt:lpstr>Barlow Condensed</vt:lpstr>
      <vt:lpstr>Söhne</vt:lpstr>
      <vt:lpstr>Helvetica Neue LT W05_75 Bold</vt:lpstr>
      <vt:lpstr>Arial</vt:lpstr>
      <vt:lpstr>SansSerif</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Dionysios Grigoriadis</cp:lastModifiedBy>
  <cp:revision>7</cp:revision>
  <dcterms:modified xsi:type="dcterms:W3CDTF">2023-05-22T16:35:35Z</dcterms:modified>
</cp:coreProperties>
</file>